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omments/modernComment_104_62D48D1.xml" ContentType="application/vnd.ms-powerpoint.comments+xml"/>
  <Override PartName="/ppt/comments/modernComment_105_2CCBFC28.xml" ContentType="application/vnd.ms-powerpoint.comments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78" r:id="rId8"/>
    <p:sldId id="262" r:id="rId9"/>
    <p:sldId id="263" r:id="rId10"/>
    <p:sldId id="264" r:id="rId11"/>
    <p:sldId id="266" r:id="rId12"/>
    <p:sldId id="267" r:id="rId13"/>
    <p:sldId id="273" r:id="rId14"/>
    <p:sldId id="269" r:id="rId15"/>
    <p:sldId id="274" r:id="rId16"/>
    <p:sldId id="270" r:id="rId17"/>
    <p:sldId id="275" r:id="rId18"/>
    <p:sldId id="271" r:id="rId19"/>
    <p:sldId id="276" r:id="rId20"/>
    <p:sldId id="272" r:id="rId21"/>
    <p:sldId id="277" r:id="rId22"/>
    <p:sldId id="280" r:id="rId23"/>
    <p:sldId id="288" r:id="rId24"/>
    <p:sldId id="289" r:id="rId25"/>
    <p:sldId id="284" r:id="rId26"/>
    <p:sldId id="290" r:id="rId27"/>
    <p:sldId id="291" r:id="rId28"/>
    <p:sldId id="317" r:id="rId29"/>
    <p:sldId id="318" r:id="rId30"/>
    <p:sldId id="319" r:id="rId31"/>
    <p:sldId id="294" r:id="rId32"/>
    <p:sldId id="295" r:id="rId33"/>
    <p:sldId id="296" r:id="rId34"/>
    <p:sldId id="297" r:id="rId35"/>
    <p:sldId id="298" r:id="rId36"/>
    <p:sldId id="300" r:id="rId37"/>
    <p:sldId id="301" r:id="rId38"/>
    <p:sldId id="302" r:id="rId39"/>
    <p:sldId id="310" r:id="rId40"/>
    <p:sldId id="303" r:id="rId41"/>
    <p:sldId id="306" r:id="rId42"/>
    <p:sldId id="307" r:id="rId43"/>
    <p:sldId id="308" r:id="rId44"/>
    <p:sldId id="313" r:id="rId45"/>
    <p:sldId id="314" r:id="rId46"/>
    <p:sldId id="311" r:id="rId47"/>
    <p:sldId id="309" r:id="rId48"/>
    <p:sldId id="292" r:id="rId49"/>
    <p:sldId id="315" r:id="rId50"/>
    <p:sldId id="299" r:id="rId51"/>
    <p:sldId id="293" r:id="rId52"/>
    <p:sldId id="279" r:id="rId53"/>
    <p:sldId id="316" r:id="rId5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4C92D03-3695-B5F5-CEE0-86E20F103ADC}" name="Betty Love" initials="BL" userId="S::blove@unomaha.edu::1891f409-0319-44e4-9030-4363b7bae75a" providerId="AD"/>
  <p188:author id="{CB1A793F-A8B4-9C56-2FA9-0AA20096DD28}" name="Brendan Schutte" initials="BS" userId="S::bschutte@unomaha.edu::0dbd223d-6b8f-455f-b444-597938d80a03" providerId="AD"/>
  <p188:author id="{2D13FA6C-0583-FA41-C0E0-55522AF36412}" name="nghorrell@oppd.com" initials="ng" userId="S::urn:spo:guest#nghorrell@oppd.com::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8D3B913-A39C-4DC3-9E56-F7154B08E852}" v="3820" dt="2024-04-12T18:05:08.68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96" d="100"/>
          <a:sy n="96" d="100"/>
        </p:scale>
        <p:origin x="78" y="4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microsoft.com/office/2018/10/relationships/authors" Target="authors.xml"/></Relationships>
</file>

<file path=ppt/comments/modernComment_104_62D48D1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5BB0AAC2-D62C-4AB7-8BF3-AC85874339E7}" authorId="{2D13FA6C-0583-FA41-C0E0-55522AF36412}" created="2024-04-07T21:50:47.468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103631057" sldId="260"/>
      <ac:spMk id="3" creationId="{FC14C4D5-75B2-FCF3-CE4A-3751B9685C22}"/>
      <ac:txMk cp="34" len="56">
        <ac:context len="174" hash="1681279920"/>
      </ac:txMk>
    </ac:txMkLst>
    <p188:pos x="1976437" y="1226343"/>
    <p188:replyLst>
      <p188:reply id="{2E222FC4-DCAE-42A2-B471-33B63DC61D37}" authorId="{CB1A793F-A8B4-9C56-2FA9-0AA20096DD28}" created="2024-04-08T23:49:38.143">
        <p188:txBody>
          <a:bodyPr/>
          <a:lstStyle/>
          <a:p>
            <a:r>
              <a:rPr lang="en-US"/>
              <a:t>Changed</a:t>
            </a:r>
          </a:p>
        </p188:txBody>
      </p188:reply>
    </p188:replyLst>
    <p188:txBody>
      <a:bodyPr/>
      <a:lstStyle/>
      <a:p>
        <a:r>
          <a:rPr lang="en-US"/>
          <a:t>in the Southwest Power Pool (SPP) integrated marketplace</a:t>
        </a:r>
      </a:p>
    </p188:txBody>
  </p188:cm>
  <p188:cm id="{97EC9031-0307-41E7-9EA8-29658CEA1C3D}" authorId="{2D13FA6C-0583-FA41-C0E0-55522AF36412}" created="2024-04-07T21:52:15.252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103631057" sldId="260"/>
      <ac:spMk id="3" creationId="{FC14C4D5-75B2-FCF3-CE4A-3751B9685C22}"/>
      <ac:txMk cp="92">
        <ac:context len="174" hash="1681279920"/>
      </ac:txMk>
    </ac:txMkLst>
    <p188:pos x="4417218" y="1964531"/>
    <p188:replyLst>
      <p188:reply id="{8711AC28-987D-4E01-BA24-F49058D74452}" authorId="{CB1A793F-A8B4-9C56-2FA9-0AA20096DD28}" created="2024-04-08T23:50:21.178">
        <p188:txBody>
          <a:bodyPr/>
          <a:lstStyle/>
          <a:p>
            <a:r>
              <a:rPr lang="en-US"/>
              <a:t>Sure, I'll call it a dispatch window for clarity</a:t>
            </a:r>
          </a:p>
        </p188:txBody>
      </p188:reply>
    </p188:replyLst>
    <p188:txBody>
      <a:bodyPr/>
      <a:lstStyle/>
      <a:p>
        <a:r>
          <a:rPr lang="en-US"/>
          <a:t>How do different dispatch windows impact revenue and ultimately asset evalutaion?
I don't know - my only issue here is using the term real time. The real time market and a 5-minute dispatch window are different things and this is already fairly complex.</a:t>
        </a:r>
      </a:p>
    </p188:txBody>
  </p188:cm>
</p188:cmLst>
</file>

<file path=ppt/comments/modernComment_105_2CCBFC28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FE8D19B1-29F9-4775-8A08-9DDC3604CBC2}" authorId="{04C92D03-3695-B5F5-CEE0-86E20F103ADC}" created="2024-04-10T20:26:27.334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751565864" sldId="261"/>
      <ac:spMk id="3" creationId="{2AC7635E-832B-3197-409E-B59872710E48}"/>
      <ac:txMk cp="585" len="5">
        <ac:context len="597" hash="2242086868"/>
      </ac:txMk>
    </ac:txMkLst>
    <p188:pos x="7646736" y="2900947"/>
    <p188:txBody>
      <a:bodyPr/>
      <a:lstStyle/>
      <a:p>
        <a:r>
          <a:rPr lang="en-US"/>
          <a:t>vice</a:t>
        </a:r>
      </a:p>
    </p188:txBody>
  </p188:cm>
</p188:cmLst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Relationship Id="rId14" Type="http://schemas.openxmlformats.org/officeDocument/2006/relationships/image" Target="../media/image15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Relationship Id="rId14" Type="http://schemas.openxmlformats.org/officeDocument/2006/relationships/image" Target="../media/image15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A021931-571D-4730-84C3-5198BB5DD519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C2CE9B23-09F2-4BB3-8FAE-82DF6C6D1B46}">
      <dgm:prSet/>
      <dgm:spPr/>
      <dgm:t>
        <a:bodyPr/>
        <a:lstStyle/>
        <a:p>
          <a:r>
            <a:rPr lang="en-US"/>
            <a:t>Background</a:t>
          </a:r>
        </a:p>
      </dgm:t>
    </dgm:pt>
    <dgm:pt modelId="{6EE254B6-7333-4A6D-82F1-06CFB0B91125}" type="parTrans" cxnId="{7F362262-01ED-4FFB-B612-C77EA5CEA895}">
      <dgm:prSet/>
      <dgm:spPr/>
      <dgm:t>
        <a:bodyPr/>
        <a:lstStyle/>
        <a:p>
          <a:endParaRPr lang="en-US"/>
        </a:p>
      </dgm:t>
    </dgm:pt>
    <dgm:pt modelId="{E1F1278A-3FB8-4C7B-9C42-15A222EB8133}" type="sibTrans" cxnId="{7F362262-01ED-4FFB-B612-C77EA5CEA895}">
      <dgm:prSet/>
      <dgm:spPr/>
      <dgm:t>
        <a:bodyPr/>
        <a:lstStyle/>
        <a:p>
          <a:endParaRPr lang="en-US"/>
        </a:p>
      </dgm:t>
    </dgm:pt>
    <dgm:pt modelId="{E790F95F-4825-4F52-8EDA-C91F0A16C7FC}">
      <dgm:prSet/>
      <dgm:spPr/>
      <dgm:t>
        <a:bodyPr/>
        <a:lstStyle/>
        <a:p>
          <a:r>
            <a:rPr lang="en-US"/>
            <a:t>Motivation</a:t>
          </a:r>
        </a:p>
      </dgm:t>
    </dgm:pt>
    <dgm:pt modelId="{E5CBA2CB-2931-4CE0-961F-B6732C9425C8}" type="parTrans" cxnId="{F8CB1FB3-117E-40D5-B22E-54C7195776B8}">
      <dgm:prSet/>
      <dgm:spPr/>
      <dgm:t>
        <a:bodyPr/>
        <a:lstStyle/>
        <a:p>
          <a:endParaRPr lang="en-US"/>
        </a:p>
      </dgm:t>
    </dgm:pt>
    <dgm:pt modelId="{64B40780-639E-43C0-BCED-3FF925EEE463}" type="sibTrans" cxnId="{F8CB1FB3-117E-40D5-B22E-54C7195776B8}">
      <dgm:prSet/>
      <dgm:spPr/>
      <dgm:t>
        <a:bodyPr/>
        <a:lstStyle/>
        <a:p>
          <a:endParaRPr lang="en-US"/>
        </a:p>
      </dgm:t>
    </dgm:pt>
    <dgm:pt modelId="{E09FEF5C-D378-40A9-B49C-D6A2336930DD}">
      <dgm:prSet/>
      <dgm:spPr/>
      <dgm:t>
        <a:bodyPr/>
        <a:lstStyle/>
        <a:p>
          <a:r>
            <a:rPr lang="en-US"/>
            <a:t>Terminology</a:t>
          </a:r>
        </a:p>
      </dgm:t>
    </dgm:pt>
    <dgm:pt modelId="{63409ECB-4E7A-40DD-8AA4-52FD52CC581C}" type="parTrans" cxnId="{BA535A8F-26C4-47DE-8642-81F5995BC021}">
      <dgm:prSet/>
      <dgm:spPr/>
      <dgm:t>
        <a:bodyPr/>
        <a:lstStyle/>
        <a:p>
          <a:endParaRPr lang="en-US"/>
        </a:p>
      </dgm:t>
    </dgm:pt>
    <dgm:pt modelId="{2E7A6EDB-8E34-4DF4-93C9-B25B15201F1E}" type="sibTrans" cxnId="{BA535A8F-26C4-47DE-8642-81F5995BC021}">
      <dgm:prSet/>
      <dgm:spPr/>
      <dgm:t>
        <a:bodyPr/>
        <a:lstStyle/>
        <a:p>
          <a:endParaRPr lang="en-US"/>
        </a:p>
      </dgm:t>
    </dgm:pt>
    <dgm:pt modelId="{189517A4-504A-4A6B-91FA-D75ACCF0E221}">
      <dgm:prSet/>
      <dgm:spPr/>
      <dgm:t>
        <a:bodyPr/>
        <a:lstStyle/>
        <a:p>
          <a:r>
            <a:rPr lang="en-US" dirty="0"/>
            <a:t>Problem and Data</a:t>
          </a:r>
        </a:p>
      </dgm:t>
    </dgm:pt>
    <dgm:pt modelId="{357C6B24-CCE7-456A-B081-D3FAF27E6C4C}" type="parTrans" cxnId="{04E70B2E-BD9F-479F-A96F-031E870F5315}">
      <dgm:prSet/>
      <dgm:spPr/>
      <dgm:t>
        <a:bodyPr/>
        <a:lstStyle/>
        <a:p>
          <a:endParaRPr lang="en-US"/>
        </a:p>
      </dgm:t>
    </dgm:pt>
    <dgm:pt modelId="{7A1FAFD2-C44B-4885-B58B-BF8247D5A5A5}" type="sibTrans" cxnId="{04E70B2E-BD9F-479F-A96F-031E870F5315}">
      <dgm:prSet/>
      <dgm:spPr/>
      <dgm:t>
        <a:bodyPr/>
        <a:lstStyle/>
        <a:p>
          <a:endParaRPr lang="en-US"/>
        </a:p>
      </dgm:t>
    </dgm:pt>
    <dgm:pt modelId="{DA42D3C0-2A96-443B-AECA-9CEA631FE57A}">
      <dgm:prSet/>
      <dgm:spPr/>
      <dgm:t>
        <a:bodyPr/>
        <a:lstStyle/>
        <a:p>
          <a:r>
            <a:rPr lang="en-US"/>
            <a:t>Modeling</a:t>
          </a:r>
        </a:p>
      </dgm:t>
    </dgm:pt>
    <dgm:pt modelId="{A0990B38-0B54-4365-84CB-D3A52CF5C9D8}" type="parTrans" cxnId="{10BEE482-82DD-4EB4-8011-8929A70EC095}">
      <dgm:prSet/>
      <dgm:spPr/>
      <dgm:t>
        <a:bodyPr/>
        <a:lstStyle/>
        <a:p>
          <a:endParaRPr lang="en-US"/>
        </a:p>
      </dgm:t>
    </dgm:pt>
    <dgm:pt modelId="{D6B8BC56-5460-449A-8F29-1D7F646DDC92}" type="sibTrans" cxnId="{10BEE482-82DD-4EB4-8011-8929A70EC095}">
      <dgm:prSet/>
      <dgm:spPr/>
      <dgm:t>
        <a:bodyPr/>
        <a:lstStyle/>
        <a:p>
          <a:endParaRPr lang="en-US"/>
        </a:p>
      </dgm:t>
    </dgm:pt>
    <dgm:pt modelId="{13A79CCD-B3BA-4317-A217-93CD0040D715}">
      <dgm:prSet/>
      <dgm:spPr/>
      <dgm:t>
        <a:bodyPr/>
        <a:lstStyle/>
        <a:p>
          <a:r>
            <a:rPr lang="en-US"/>
            <a:t>Results</a:t>
          </a:r>
        </a:p>
      </dgm:t>
    </dgm:pt>
    <dgm:pt modelId="{4D938539-AB50-4B7C-9855-818856ECEDD8}" type="parTrans" cxnId="{44DF448A-9E2C-4B3A-92DD-789E98E4647B}">
      <dgm:prSet/>
      <dgm:spPr/>
      <dgm:t>
        <a:bodyPr/>
        <a:lstStyle/>
        <a:p>
          <a:endParaRPr lang="en-US"/>
        </a:p>
      </dgm:t>
    </dgm:pt>
    <dgm:pt modelId="{5516DD27-D92F-439C-AEF7-C485E90CE680}" type="sibTrans" cxnId="{44DF448A-9E2C-4B3A-92DD-789E98E4647B}">
      <dgm:prSet/>
      <dgm:spPr/>
      <dgm:t>
        <a:bodyPr/>
        <a:lstStyle/>
        <a:p>
          <a:endParaRPr lang="en-US"/>
        </a:p>
      </dgm:t>
    </dgm:pt>
    <dgm:pt modelId="{45312911-6598-4B61-9B72-91101ACAD4BF}">
      <dgm:prSet/>
      <dgm:spPr/>
      <dgm:t>
        <a:bodyPr/>
        <a:lstStyle/>
        <a:p>
          <a:r>
            <a:rPr lang="en-US"/>
            <a:t>Conclusion</a:t>
          </a:r>
          <a:endParaRPr lang="en-US" dirty="0"/>
        </a:p>
      </dgm:t>
    </dgm:pt>
    <dgm:pt modelId="{F3067F9D-483D-4809-8BBB-27D49BC184E4}" type="parTrans" cxnId="{A785DF87-0C6C-4DFB-8672-94B6C355F17D}">
      <dgm:prSet/>
      <dgm:spPr/>
      <dgm:t>
        <a:bodyPr/>
        <a:lstStyle/>
        <a:p>
          <a:endParaRPr lang="en-US"/>
        </a:p>
      </dgm:t>
    </dgm:pt>
    <dgm:pt modelId="{D83501EB-67FB-4F8F-B421-BE6284F35029}" type="sibTrans" cxnId="{A785DF87-0C6C-4DFB-8672-94B6C355F17D}">
      <dgm:prSet/>
      <dgm:spPr/>
      <dgm:t>
        <a:bodyPr/>
        <a:lstStyle/>
        <a:p>
          <a:endParaRPr lang="en-US"/>
        </a:p>
      </dgm:t>
    </dgm:pt>
    <dgm:pt modelId="{B980D514-1D31-409D-8890-747EC5812AD5}" type="pres">
      <dgm:prSet presAssocID="{2A021931-571D-4730-84C3-5198BB5DD519}" presName="root" presStyleCnt="0">
        <dgm:presLayoutVars>
          <dgm:dir/>
          <dgm:resizeHandles val="exact"/>
        </dgm:presLayoutVars>
      </dgm:prSet>
      <dgm:spPr/>
    </dgm:pt>
    <dgm:pt modelId="{D1965CEE-61CC-4BAA-BBCE-26BB38B5C1B1}" type="pres">
      <dgm:prSet presAssocID="{C2CE9B23-09F2-4BB3-8FAE-82DF6C6D1B46}" presName="compNode" presStyleCnt="0"/>
      <dgm:spPr/>
    </dgm:pt>
    <dgm:pt modelId="{73A570AC-C565-4E68-AE4A-499FC4CA095A}" type="pres">
      <dgm:prSet presAssocID="{C2CE9B23-09F2-4BB3-8FAE-82DF6C6D1B46}" presName="bgRect" presStyleLbl="bgShp" presStyleIdx="0" presStyleCnt="7"/>
      <dgm:spPr/>
    </dgm:pt>
    <dgm:pt modelId="{A3D41AF9-355C-4922-B223-BB8CF11A55B6}" type="pres">
      <dgm:prSet presAssocID="{C2CE9B23-09F2-4BB3-8FAE-82DF6C6D1B46}" presName="iconRect" presStyleLbl="node1" presStyleIdx="0" presStyleCnt="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ducation"/>
        </a:ext>
      </dgm:extLst>
    </dgm:pt>
    <dgm:pt modelId="{B23EB1DF-83C8-456E-A379-0CEFF4A324BD}" type="pres">
      <dgm:prSet presAssocID="{C2CE9B23-09F2-4BB3-8FAE-82DF6C6D1B46}" presName="spaceRect" presStyleCnt="0"/>
      <dgm:spPr/>
    </dgm:pt>
    <dgm:pt modelId="{CA9A1BAD-C73C-43DC-84EA-17B9E021DCF1}" type="pres">
      <dgm:prSet presAssocID="{C2CE9B23-09F2-4BB3-8FAE-82DF6C6D1B46}" presName="parTx" presStyleLbl="revTx" presStyleIdx="0" presStyleCnt="7">
        <dgm:presLayoutVars>
          <dgm:chMax val="0"/>
          <dgm:chPref val="0"/>
        </dgm:presLayoutVars>
      </dgm:prSet>
      <dgm:spPr/>
    </dgm:pt>
    <dgm:pt modelId="{4068E5A5-FC1F-45A1-B316-35D51751608E}" type="pres">
      <dgm:prSet presAssocID="{E1F1278A-3FB8-4C7B-9C42-15A222EB8133}" presName="sibTrans" presStyleCnt="0"/>
      <dgm:spPr/>
    </dgm:pt>
    <dgm:pt modelId="{806B60CC-E819-4729-8D67-7AC378D37C7F}" type="pres">
      <dgm:prSet presAssocID="{E790F95F-4825-4F52-8EDA-C91F0A16C7FC}" presName="compNode" presStyleCnt="0"/>
      <dgm:spPr/>
    </dgm:pt>
    <dgm:pt modelId="{667C2934-54E0-4DF1-A2B3-C2C0D07CD431}" type="pres">
      <dgm:prSet presAssocID="{E790F95F-4825-4F52-8EDA-C91F0A16C7FC}" presName="bgRect" presStyleLbl="bgShp" presStyleIdx="1" presStyleCnt="7"/>
      <dgm:spPr/>
    </dgm:pt>
    <dgm:pt modelId="{664BD678-943C-45C5-8DD3-E93EC842E43D}" type="pres">
      <dgm:prSet presAssocID="{E790F95F-4825-4F52-8EDA-C91F0A16C7FC}" presName="iconRect" presStyleLbl="node1" presStyleIdx="1" presStyleCnt="7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lay"/>
        </a:ext>
      </dgm:extLst>
    </dgm:pt>
    <dgm:pt modelId="{BB9A77AF-B722-4220-8694-9DF8BF8A3D46}" type="pres">
      <dgm:prSet presAssocID="{E790F95F-4825-4F52-8EDA-C91F0A16C7FC}" presName="spaceRect" presStyleCnt="0"/>
      <dgm:spPr/>
    </dgm:pt>
    <dgm:pt modelId="{055961DB-17B2-4074-B362-E7FCCE40F14A}" type="pres">
      <dgm:prSet presAssocID="{E790F95F-4825-4F52-8EDA-C91F0A16C7FC}" presName="parTx" presStyleLbl="revTx" presStyleIdx="1" presStyleCnt="7">
        <dgm:presLayoutVars>
          <dgm:chMax val="0"/>
          <dgm:chPref val="0"/>
        </dgm:presLayoutVars>
      </dgm:prSet>
      <dgm:spPr/>
    </dgm:pt>
    <dgm:pt modelId="{C02CAD86-5108-4DBB-B406-4033179E9729}" type="pres">
      <dgm:prSet presAssocID="{64B40780-639E-43C0-BCED-3FF925EEE463}" presName="sibTrans" presStyleCnt="0"/>
      <dgm:spPr/>
    </dgm:pt>
    <dgm:pt modelId="{78E2D55D-F882-42B8-9EE4-BE70D96E8079}" type="pres">
      <dgm:prSet presAssocID="{E09FEF5C-D378-40A9-B49C-D6A2336930DD}" presName="compNode" presStyleCnt="0"/>
      <dgm:spPr/>
    </dgm:pt>
    <dgm:pt modelId="{30B1537A-4084-4A94-B5BE-5B9875394E2A}" type="pres">
      <dgm:prSet presAssocID="{E09FEF5C-D378-40A9-B49C-D6A2336930DD}" presName="bgRect" presStyleLbl="bgShp" presStyleIdx="2" presStyleCnt="7"/>
      <dgm:spPr/>
    </dgm:pt>
    <dgm:pt modelId="{096664CD-0CF9-4EC5-905C-0EC735574422}" type="pres">
      <dgm:prSet presAssocID="{E09FEF5C-D378-40A9-B49C-D6A2336930DD}" presName="iconRect" presStyleLbl="node1" presStyleIdx="2" presStyleCnt="7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ctionary"/>
        </a:ext>
      </dgm:extLst>
    </dgm:pt>
    <dgm:pt modelId="{6E3C34AE-C4D3-43CE-81F1-EE035ACFBDEE}" type="pres">
      <dgm:prSet presAssocID="{E09FEF5C-D378-40A9-B49C-D6A2336930DD}" presName="spaceRect" presStyleCnt="0"/>
      <dgm:spPr/>
    </dgm:pt>
    <dgm:pt modelId="{C639FE40-E3B7-485C-A554-B35B29EB2DB2}" type="pres">
      <dgm:prSet presAssocID="{E09FEF5C-D378-40A9-B49C-D6A2336930DD}" presName="parTx" presStyleLbl="revTx" presStyleIdx="2" presStyleCnt="7">
        <dgm:presLayoutVars>
          <dgm:chMax val="0"/>
          <dgm:chPref val="0"/>
        </dgm:presLayoutVars>
      </dgm:prSet>
      <dgm:spPr/>
    </dgm:pt>
    <dgm:pt modelId="{E70A3558-438B-4429-BCAF-F205EAA4870A}" type="pres">
      <dgm:prSet presAssocID="{2E7A6EDB-8E34-4DF4-93C9-B25B15201F1E}" presName="sibTrans" presStyleCnt="0"/>
      <dgm:spPr/>
    </dgm:pt>
    <dgm:pt modelId="{C5984039-5D3D-4C46-AA31-583C68954BDC}" type="pres">
      <dgm:prSet presAssocID="{189517A4-504A-4A6B-91FA-D75ACCF0E221}" presName="compNode" presStyleCnt="0"/>
      <dgm:spPr/>
    </dgm:pt>
    <dgm:pt modelId="{AF89F890-2D11-4B1F-844D-4463C71E7C60}" type="pres">
      <dgm:prSet presAssocID="{189517A4-504A-4A6B-91FA-D75ACCF0E221}" presName="bgRect" presStyleLbl="bgShp" presStyleIdx="3" presStyleCnt="7"/>
      <dgm:spPr/>
    </dgm:pt>
    <dgm:pt modelId="{F8F9AE14-8C8D-4FAC-A691-41EEF052AECE}" type="pres">
      <dgm:prSet presAssocID="{189517A4-504A-4A6B-91FA-D75ACCF0E221}" presName="iconRect" presStyleLbl="node1" presStyleIdx="3" presStyleCnt="7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agnostic"/>
        </a:ext>
      </dgm:extLst>
    </dgm:pt>
    <dgm:pt modelId="{92E5B083-0B2E-40A4-89FB-7FD48B01D90F}" type="pres">
      <dgm:prSet presAssocID="{189517A4-504A-4A6B-91FA-D75ACCF0E221}" presName="spaceRect" presStyleCnt="0"/>
      <dgm:spPr/>
    </dgm:pt>
    <dgm:pt modelId="{F446CB2E-1110-45C1-B3CB-5EB63B6C4721}" type="pres">
      <dgm:prSet presAssocID="{189517A4-504A-4A6B-91FA-D75ACCF0E221}" presName="parTx" presStyleLbl="revTx" presStyleIdx="3" presStyleCnt="7">
        <dgm:presLayoutVars>
          <dgm:chMax val="0"/>
          <dgm:chPref val="0"/>
        </dgm:presLayoutVars>
      </dgm:prSet>
      <dgm:spPr/>
    </dgm:pt>
    <dgm:pt modelId="{FE8BECC3-C38B-44BB-A176-2696FD2F5D84}" type="pres">
      <dgm:prSet presAssocID="{7A1FAFD2-C44B-4885-B58B-BF8247D5A5A5}" presName="sibTrans" presStyleCnt="0"/>
      <dgm:spPr/>
    </dgm:pt>
    <dgm:pt modelId="{0601A30F-5C9B-4B3E-965D-1CC663A216FB}" type="pres">
      <dgm:prSet presAssocID="{DA42D3C0-2A96-443B-AECA-9CEA631FE57A}" presName="compNode" presStyleCnt="0"/>
      <dgm:spPr/>
    </dgm:pt>
    <dgm:pt modelId="{526B425E-B0A8-4A71-BCE5-C1E51D8F0560}" type="pres">
      <dgm:prSet presAssocID="{DA42D3C0-2A96-443B-AECA-9CEA631FE57A}" presName="bgRect" presStyleLbl="bgShp" presStyleIdx="4" presStyleCnt="7"/>
      <dgm:spPr/>
    </dgm:pt>
    <dgm:pt modelId="{5C838108-998E-4C56-9A1E-52B6F6B5A0C2}" type="pres">
      <dgm:prSet presAssocID="{DA42D3C0-2A96-443B-AECA-9CEA631FE57A}" presName="iconRect" presStyleLbl="node1" presStyleIdx="4" presStyleCnt="7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D37CA725-0323-4627-9743-90DC85D360A6}" type="pres">
      <dgm:prSet presAssocID="{DA42D3C0-2A96-443B-AECA-9CEA631FE57A}" presName="spaceRect" presStyleCnt="0"/>
      <dgm:spPr/>
    </dgm:pt>
    <dgm:pt modelId="{BBB2940F-1E6F-4367-A21D-DC8B76C197C9}" type="pres">
      <dgm:prSet presAssocID="{DA42D3C0-2A96-443B-AECA-9CEA631FE57A}" presName="parTx" presStyleLbl="revTx" presStyleIdx="4" presStyleCnt="7">
        <dgm:presLayoutVars>
          <dgm:chMax val="0"/>
          <dgm:chPref val="0"/>
        </dgm:presLayoutVars>
      </dgm:prSet>
      <dgm:spPr/>
    </dgm:pt>
    <dgm:pt modelId="{9A1A9DA7-9790-4EE2-9DCA-517D7F351737}" type="pres">
      <dgm:prSet presAssocID="{D6B8BC56-5460-449A-8F29-1D7F646DDC92}" presName="sibTrans" presStyleCnt="0"/>
      <dgm:spPr/>
    </dgm:pt>
    <dgm:pt modelId="{804B12F2-8BB3-4B08-9261-687DE54EAF8C}" type="pres">
      <dgm:prSet presAssocID="{13A79CCD-B3BA-4317-A217-93CD0040D715}" presName="compNode" presStyleCnt="0"/>
      <dgm:spPr/>
    </dgm:pt>
    <dgm:pt modelId="{392997FE-F5F9-4E6D-8616-9712E6D9A083}" type="pres">
      <dgm:prSet presAssocID="{13A79CCD-B3BA-4317-A217-93CD0040D715}" presName="bgRect" presStyleLbl="bgShp" presStyleIdx="5" presStyleCnt="7"/>
      <dgm:spPr/>
    </dgm:pt>
    <dgm:pt modelId="{087B0404-D2C5-4EB3-9331-6A72A2B598A8}" type="pres">
      <dgm:prSet presAssocID="{13A79CCD-B3BA-4317-A217-93CD0040D715}" presName="iconRect" presStyleLbl="node1" presStyleIdx="5" presStyleCnt="7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estionnaire"/>
        </a:ext>
      </dgm:extLst>
    </dgm:pt>
    <dgm:pt modelId="{054DAE72-7EED-483A-89A5-CFAF61870982}" type="pres">
      <dgm:prSet presAssocID="{13A79CCD-B3BA-4317-A217-93CD0040D715}" presName="spaceRect" presStyleCnt="0"/>
      <dgm:spPr/>
    </dgm:pt>
    <dgm:pt modelId="{3E333BF8-E266-4BB7-B83F-2293E4C29D4F}" type="pres">
      <dgm:prSet presAssocID="{13A79CCD-B3BA-4317-A217-93CD0040D715}" presName="parTx" presStyleLbl="revTx" presStyleIdx="5" presStyleCnt="7">
        <dgm:presLayoutVars>
          <dgm:chMax val="0"/>
          <dgm:chPref val="0"/>
        </dgm:presLayoutVars>
      </dgm:prSet>
      <dgm:spPr/>
    </dgm:pt>
    <dgm:pt modelId="{2F98446C-129D-4021-BB7D-F58806E4B3DC}" type="pres">
      <dgm:prSet presAssocID="{5516DD27-D92F-439C-AEF7-C485E90CE680}" presName="sibTrans" presStyleCnt="0"/>
      <dgm:spPr/>
    </dgm:pt>
    <dgm:pt modelId="{A7B19A99-CD03-44E3-9EEA-8163F077F66B}" type="pres">
      <dgm:prSet presAssocID="{45312911-6598-4B61-9B72-91101ACAD4BF}" presName="compNode" presStyleCnt="0"/>
      <dgm:spPr/>
    </dgm:pt>
    <dgm:pt modelId="{886B8CDC-1299-41AB-85C5-3880E9BF6402}" type="pres">
      <dgm:prSet presAssocID="{45312911-6598-4B61-9B72-91101ACAD4BF}" presName="bgRect" presStyleLbl="bgShp" presStyleIdx="6" presStyleCnt="7"/>
      <dgm:spPr/>
    </dgm:pt>
    <dgm:pt modelId="{8D75BE68-1666-4C5A-9117-1F2E8F476D4D}" type="pres">
      <dgm:prSet presAssocID="{45312911-6598-4B61-9B72-91101ACAD4BF}" presName="iconRect" presStyleLbl="node1" presStyleIdx="6" presStyleCnt="7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ow"/>
        </a:ext>
      </dgm:extLst>
    </dgm:pt>
    <dgm:pt modelId="{BD01A5F8-1952-4DFF-8A0D-804577C539E2}" type="pres">
      <dgm:prSet presAssocID="{45312911-6598-4B61-9B72-91101ACAD4BF}" presName="spaceRect" presStyleCnt="0"/>
      <dgm:spPr/>
    </dgm:pt>
    <dgm:pt modelId="{485AC214-03DA-434A-92EE-561377E6E05B}" type="pres">
      <dgm:prSet presAssocID="{45312911-6598-4B61-9B72-91101ACAD4BF}" presName="parTx" presStyleLbl="revTx" presStyleIdx="6" presStyleCnt="7">
        <dgm:presLayoutVars>
          <dgm:chMax val="0"/>
          <dgm:chPref val="0"/>
        </dgm:presLayoutVars>
      </dgm:prSet>
      <dgm:spPr/>
    </dgm:pt>
  </dgm:ptLst>
  <dgm:cxnLst>
    <dgm:cxn modelId="{04E70B2E-BD9F-479F-A96F-031E870F5315}" srcId="{2A021931-571D-4730-84C3-5198BB5DD519}" destId="{189517A4-504A-4A6B-91FA-D75ACCF0E221}" srcOrd="3" destOrd="0" parTransId="{357C6B24-CCE7-456A-B081-D3FAF27E6C4C}" sibTransId="{7A1FAFD2-C44B-4885-B58B-BF8247D5A5A5}"/>
    <dgm:cxn modelId="{BC6EA032-5D73-43D7-9143-C97173D57BB9}" type="presOf" srcId="{C2CE9B23-09F2-4BB3-8FAE-82DF6C6D1B46}" destId="{CA9A1BAD-C73C-43DC-84EA-17B9E021DCF1}" srcOrd="0" destOrd="0" presId="urn:microsoft.com/office/officeart/2018/2/layout/IconVerticalSolidList"/>
    <dgm:cxn modelId="{7F362262-01ED-4FFB-B612-C77EA5CEA895}" srcId="{2A021931-571D-4730-84C3-5198BB5DD519}" destId="{C2CE9B23-09F2-4BB3-8FAE-82DF6C6D1B46}" srcOrd="0" destOrd="0" parTransId="{6EE254B6-7333-4A6D-82F1-06CFB0B91125}" sibTransId="{E1F1278A-3FB8-4C7B-9C42-15A222EB8133}"/>
    <dgm:cxn modelId="{C44FDD58-DAF2-43AE-87FE-9A86093D34F0}" type="presOf" srcId="{E09FEF5C-D378-40A9-B49C-D6A2336930DD}" destId="{C639FE40-E3B7-485C-A554-B35B29EB2DB2}" srcOrd="0" destOrd="0" presId="urn:microsoft.com/office/officeart/2018/2/layout/IconVerticalSolidList"/>
    <dgm:cxn modelId="{2212FC5A-BEAF-46E3-9DAA-E619164E5A5B}" type="presOf" srcId="{DA42D3C0-2A96-443B-AECA-9CEA631FE57A}" destId="{BBB2940F-1E6F-4367-A21D-DC8B76C197C9}" srcOrd="0" destOrd="0" presId="urn:microsoft.com/office/officeart/2018/2/layout/IconVerticalSolidList"/>
    <dgm:cxn modelId="{10BEE482-82DD-4EB4-8011-8929A70EC095}" srcId="{2A021931-571D-4730-84C3-5198BB5DD519}" destId="{DA42D3C0-2A96-443B-AECA-9CEA631FE57A}" srcOrd="4" destOrd="0" parTransId="{A0990B38-0B54-4365-84CB-D3A52CF5C9D8}" sibTransId="{D6B8BC56-5460-449A-8F29-1D7F646DDC92}"/>
    <dgm:cxn modelId="{A785DF87-0C6C-4DFB-8672-94B6C355F17D}" srcId="{2A021931-571D-4730-84C3-5198BB5DD519}" destId="{45312911-6598-4B61-9B72-91101ACAD4BF}" srcOrd="6" destOrd="0" parTransId="{F3067F9D-483D-4809-8BBB-27D49BC184E4}" sibTransId="{D83501EB-67FB-4F8F-B421-BE6284F35029}"/>
    <dgm:cxn modelId="{44DF448A-9E2C-4B3A-92DD-789E98E4647B}" srcId="{2A021931-571D-4730-84C3-5198BB5DD519}" destId="{13A79CCD-B3BA-4317-A217-93CD0040D715}" srcOrd="5" destOrd="0" parTransId="{4D938539-AB50-4B7C-9855-818856ECEDD8}" sibTransId="{5516DD27-D92F-439C-AEF7-C485E90CE680}"/>
    <dgm:cxn modelId="{BA535A8F-26C4-47DE-8642-81F5995BC021}" srcId="{2A021931-571D-4730-84C3-5198BB5DD519}" destId="{E09FEF5C-D378-40A9-B49C-D6A2336930DD}" srcOrd="2" destOrd="0" parTransId="{63409ECB-4E7A-40DD-8AA4-52FD52CC581C}" sibTransId="{2E7A6EDB-8E34-4DF4-93C9-B25B15201F1E}"/>
    <dgm:cxn modelId="{4D655391-67D9-4800-987F-2DFBC546E0C9}" type="presOf" srcId="{45312911-6598-4B61-9B72-91101ACAD4BF}" destId="{485AC214-03DA-434A-92EE-561377E6E05B}" srcOrd="0" destOrd="0" presId="urn:microsoft.com/office/officeart/2018/2/layout/IconVerticalSolidList"/>
    <dgm:cxn modelId="{F8CB1FB3-117E-40D5-B22E-54C7195776B8}" srcId="{2A021931-571D-4730-84C3-5198BB5DD519}" destId="{E790F95F-4825-4F52-8EDA-C91F0A16C7FC}" srcOrd="1" destOrd="0" parTransId="{E5CBA2CB-2931-4CE0-961F-B6732C9425C8}" sibTransId="{64B40780-639E-43C0-BCED-3FF925EEE463}"/>
    <dgm:cxn modelId="{C554C4CC-9505-46B1-9E83-6EB0A7B7E89A}" type="presOf" srcId="{189517A4-504A-4A6B-91FA-D75ACCF0E221}" destId="{F446CB2E-1110-45C1-B3CB-5EB63B6C4721}" srcOrd="0" destOrd="0" presId="urn:microsoft.com/office/officeart/2018/2/layout/IconVerticalSolidList"/>
    <dgm:cxn modelId="{EB5ADBCF-2E31-421A-9D6D-33A8E08A533D}" type="presOf" srcId="{2A021931-571D-4730-84C3-5198BB5DD519}" destId="{B980D514-1D31-409D-8890-747EC5812AD5}" srcOrd="0" destOrd="0" presId="urn:microsoft.com/office/officeart/2018/2/layout/IconVerticalSolidList"/>
    <dgm:cxn modelId="{92CEE3EE-BD48-495D-AA2C-53B277211726}" type="presOf" srcId="{E790F95F-4825-4F52-8EDA-C91F0A16C7FC}" destId="{055961DB-17B2-4074-B362-E7FCCE40F14A}" srcOrd="0" destOrd="0" presId="urn:microsoft.com/office/officeart/2018/2/layout/IconVerticalSolidList"/>
    <dgm:cxn modelId="{B82BB3EF-D65F-4F39-9D57-130E77DBF360}" type="presOf" srcId="{13A79CCD-B3BA-4317-A217-93CD0040D715}" destId="{3E333BF8-E266-4BB7-B83F-2293E4C29D4F}" srcOrd="0" destOrd="0" presId="urn:microsoft.com/office/officeart/2018/2/layout/IconVerticalSolidList"/>
    <dgm:cxn modelId="{5A2CB5E9-818A-4081-91A0-9B19E7347871}" type="presParOf" srcId="{B980D514-1D31-409D-8890-747EC5812AD5}" destId="{D1965CEE-61CC-4BAA-BBCE-26BB38B5C1B1}" srcOrd="0" destOrd="0" presId="urn:microsoft.com/office/officeart/2018/2/layout/IconVerticalSolidList"/>
    <dgm:cxn modelId="{28AE4AC4-FB15-4FEB-BCC3-A03F000DB2BD}" type="presParOf" srcId="{D1965CEE-61CC-4BAA-BBCE-26BB38B5C1B1}" destId="{73A570AC-C565-4E68-AE4A-499FC4CA095A}" srcOrd="0" destOrd="0" presId="urn:microsoft.com/office/officeart/2018/2/layout/IconVerticalSolidList"/>
    <dgm:cxn modelId="{999C1737-2C1A-4C8B-AE76-773800473F63}" type="presParOf" srcId="{D1965CEE-61CC-4BAA-BBCE-26BB38B5C1B1}" destId="{A3D41AF9-355C-4922-B223-BB8CF11A55B6}" srcOrd="1" destOrd="0" presId="urn:microsoft.com/office/officeart/2018/2/layout/IconVerticalSolidList"/>
    <dgm:cxn modelId="{787284A4-83A8-46BD-8605-6F31AA5BABCB}" type="presParOf" srcId="{D1965CEE-61CC-4BAA-BBCE-26BB38B5C1B1}" destId="{B23EB1DF-83C8-456E-A379-0CEFF4A324BD}" srcOrd="2" destOrd="0" presId="urn:microsoft.com/office/officeart/2018/2/layout/IconVerticalSolidList"/>
    <dgm:cxn modelId="{2C67FAB7-7253-46A8-9E98-00582A38BAE6}" type="presParOf" srcId="{D1965CEE-61CC-4BAA-BBCE-26BB38B5C1B1}" destId="{CA9A1BAD-C73C-43DC-84EA-17B9E021DCF1}" srcOrd="3" destOrd="0" presId="urn:microsoft.com/office/officeart/2018/2/layout/IconVerticalSolidList"/>
    <dgm:cxn modelId="{762F4F27-95A4-47AF-A2E3-9827026B92C6}" type="presParOf" srcId="{B980D514-1D31-409D-8890-747EC5812AD5}" destId="{4068E5A5-FC1F-45A1-B316-35D51751608E}" srcOrd="1" destOrd="0" presId="urn:microsoft.com/office/officeart/2018/2/layout/IconVerticalSolidList"/>
    <dgm:cxn modelId="{49E95BF0-2BED-4F03-9952-285F40521DD4}" type="presParOf" srcId="{B980D514-1D31-409D-8890-747EC5812AD5}" destId="{806B60CC-E819-4729-8D67-7AC378D37C7F}" srcOrd="2" destOrd="0" presId="urn:microsoft.com/office/officeart/2018/2/layout/IconVerticalSolidList"/>
    <dgm:cxn modelId="{56D2E842-04CD-4C0E-A5BB-4DE8974B1C5A}" type="presParOf" srcId="{806B60CC-E819-4729-8D67-7AC378D37C7F}" destId="{667C2934-54E0-4DF1-A2B3-C2C0D07CD431}" srcOrd="0" destOrd="0" presId="urn:microsoft.com/office/officeart/2018/2/layout/IconVerticalSolidList"/>
    <dgm:cxn modelId="{2E5D1B80-68D2-4FFF-8DA7-5DE120C947ED}" type="presParOf" srcId="{806B60CC-E819-4729-8D67-7AC378D37C7F}" destId="{664BD678-943C-45C5-8DD3-E93EC842E43D}" srcOrd="1" destOrd="0" presId="urn:microsoft.com/office/officeart/2018/2/layout/IconVerticalSolidList"/>
    <dgm:cxn modelId="{87ED4535-A8E8-4B60-BBC0-31F9ED422875}" type="presParOf" srcId="{806B60CC-E819-4729-8D67-7AC378D37C7F}" destId="{BB9A77AF-B722-4220-8694-9DF8BF8A3D46}" srcOrd="2" destOrd="0" presId="urn:microsoft.com/office/officeart/2018/2/layout/IconVerticalSolidList"/>
    <dgm:cxn modelId="{7F1BDFB8-456B-4550-A99B-DF65DCD5A8A0}" type="presParOf" srcId="{806B60CC-E819-4729-8D67-7AC378D37C7F}" destId="{055961DB-17B2-4074-B362-E7FCCE40F14A}" srcOrd="3" destOrd="0" presId="urn:microsoft.com/office/officeart/2018/2/layout/IconVerticalSolidList"/>
    <dgm:cxn modelId="{65FD2159-6A05-489F-A41C-2CAC9F953057}" type="presParOf" srcId="{B980D514-1D31-409D-8890-747EC5812AD5}" destId="{C02CAD86-5108-4DBB-B406-4033179E9729}" srcOrd="3" destOrd="0" presId="urn:microsoft.com/office/officeart/2018/2/layout/IconVerticalSolidList"/>
    <dgm:cxn modelId="{70BB721F-36D6-44FA-ACB8-D3DCA3D4511A}" type="presParOf" srcId="{B980D514-1D31-409D-8890-747EC5812AD5}" destId="{78E2D55D-F882-42B8-9EE4-BE70D96E8079}" srcOrd="4" destOrd="0" presId="urn:microsoft.com/office/officeart/2018/2/layout/IconVerticalSolidList"/>
    <dgm:cxn modelId="{3E4BA811-A2A1-478C-B377-AF4DB3BD53B6}" type="presParOf" srcId="{78E2D55D-F882-42B8-9EE4-BE70D96E8079}" destId="{30B1537A-4084-4A94-B5BE-5B9875394E2A}" srcOrd="0" destOrd="0" presId="urn:microsoft.com/office/officeart/2018/2/layout/IconVerticalSolidList"/>
    <dgm:cxn modelId="{A78A4476-7C30-4203-AA46-3177F7CDDD9C}" type="presParOf" srcId="{78E2D55D-F882-42B8-9EE4-BE70D96E8079}" destId="{096664CD-0CF9-4EC5-905C-0EC735574422}" srcOrd="1" destOrd="0" presId="urn:microsoft.com/office/officeart/2018/2/layout/IconVerticalSolidList"/>
    <dgm:cxn modelId="{B1491961-6192-4C46-83B7-0BE18B9CFFAA}" type="presParOf" srcId="{78E2D55D-F882-42B8-9EE4-BE70D96E8079}" destId="{6E3C34AE-C4D3-43CE-81F1-EE035ACFBDEE}" srcOrd="2" destOrd="0" presId="urn:microsoft.com/office/officeart/2018/2/layout/IconVerticalSolidList"/>
    <dgm:cxn modelId="{9488F811-4583-4E20-8072-BEB5CDDC5B70}" type="presParOf" srcId="{78E2D55D-F882-42B8-9EE4-BE70D96E8079}" destId="{C639FE40-E3B7-485C-A554-B35B29EB2DB2}" srcOrd="3" destOrd="0" presId="urn:microsoft.com/office/officeart/2018/2/layout/IconVerticalSolidList"/>
    <dgm:cxn modelId="{34A1DC25-9339-45D9-8434-F0B7948FC80D}" type="presParOf" srcId="{B980D514-1D31-409D-8890-747EC5812AD5}" destId="{E70A3558-438B-4429-BCAF-F205EAA4870A}" srcOrd="5" destOrd="0" presId="urn:microsoft.com/office/officeart/2018/2/layout/IconVerticalSolidList"/>
    <dgm:cxn modelId="{1CC78B18-B6DF-4D71-9430-C8F9F7877485}" type="presParOf" srcId="{B980D514-1D31-409D-8890-747EC5812AD5}" destId="{C5984039-5D3D-4C46-AA31-583C68954BDC}" srcOrd="6" destOrd="0" presId="urn:microsoft.com/office/officeart/2018/2/layout/IconVerticalSolidList"/>
    <dgm:cxn modelId="{60E81C4D-A129-4B69-B879-3BD813075E14}" type="presParOf" srcId="{C5984039-5D3D-4C46-AA31-583C68954BDC}" destId="{AF89F890-2D11-4B1F-844D-4463C71E7C60}" srcOrd="0" destOrd="0" presId="urn:microsoft.com/office/officeart/2018/2/layout/IconVerticalSolidList"/>
    <dgm:cxn modelId="{669CD11B-4EB6-4281-A802-94C03B5F6CAA}" type="presParOf" srcId="{C5984039-5D3D-4C46-AA31-583C68954BDC}" destId="{F8F9AE14-8C8D-4FAC-A691-41EEF052AECE}" srcOrd="1" destOrd="0" presId="urn:microsoft.com/office/officeart/2018/2/layout/IconVerticalSolidList"/>
    <dgm:cxn modelId="{B94B5956-0DD7-4BB6-BD83-5805136BA464}" type="presParOf" srcId="{C5984039-5D3D-4C46-AA31-583C68954BDC}" destId="{92E5B083-0B2E-40A4-89FB-7FD48B01D90F}" srcOrd="2" destOrd="0" presId="urn:microsoft.com/office/officeart/2018/2/layout/IconVerticalSolidList"/>
    <dgm:cxn modelId="{39438885-012A-403E-AAFC-2075081D8CB2}" type="presParOf" srcId="{C5984039-5D3D-4C46-AA31-583C68954BDC}" destId="{F446CB2E-1110-45C1-B3CB-5EB63B6C4721}" srcOrd="3" destOrd="0" presId="urn:microsoft.com/office/officeart/2018/2/layout/IconVerticalSolidList"/>
    <dgm:cxn modelId="{4995CDDC-38BD-47ED-9E71-BA4AF1C5DBA7}" type="presParOf" srcId="{B980D514-1D31-409D-8890-747EC5812AD5}" destId="{FE8BECC3-C38B-44BB-A176-2696FD2F5D84}" srcOrd="7" destOrd="0" presId="urn:microsoft.com/office/officeart/2018/2/layout/IconVerticalSolidList"/>
    <dgm:cxn modelId="{5D9A11EE-1132-4D11-8D61-B7E9037E0462}" type="presParOf" srcId="{B980D514-1D31-409D-8890-747EC5812AD5}" destId="{0601A30F-5C9B-4B3E-965D-1CC663A216FB}" srcOrd="8" destOrd="0" presId="urn:microsoft.com/office/officeart/2018/2/layout/IconVerticalSolidList"/>
    <dgm:cxn modelId="{1E2F1C4A-45E3-48E2-9303-2D29F24D5DE6}" type="presParOf" srcId="{0601A30F-5C9B-4B3E-965D-1CC663A216FB}" destId="{526B425E-B0A8-4A71-BCE5-C1E51D8F0560}" srcOrd="0" destOrd="0" presId="urn:microsoft.com/office/officeart/2018/2/layout/IconVerticalSolidList"/>
    <dgm:cxn modelId="{2C8E22E7-474B-499F-8D28-5E209985AAD3}" type="presParOf" srcId="{0601A30F-5C9B-4B3E-965D-1CC663A216FB}" destId="{5C838108-998E-4C56-9A1E-52B6F6B5A0C2}" srcOrd="1" destOrd="0" presId="urn:microsoft.com/office/officeart/2018/2/layout/IconVerticalSolidList"/>
    <dgm:cxn modelId="{B207478A-971F-4C67-8E38-EBEB59CB626D}" type="presParOf" srcId="{0601A30F-5C9B-4B3E-965D-1CC663A216FB}" destId="{D37CA725-0323-4627-9743-90DC85D360A6}" srcOrd="2" destOrd="0" presId="urn:microsoft.com/office/officeart/2018/2/layout/IconVerticalSolidList"/>
    <dgm:cxn modelId="{5BF7E4C5-7159-4BAE-BD8C-C90E55D1E09B}" type="presParOf" srcId="{0601A30F-5C9B-4B3E-965D-1CC663A216FB}" destId="{BBB2940F-1E6F-4367-A21D-DC8B76C197C9}" srcOrd="3" destOrd="0" presId="urn:microsoft.com/office/officeart/2018/2/layout/IconVerticalSolidList"/>
    <dgm:cxn modelId="{96CFEE78-83B1-4D68-AD62-86553281A8E8}" type="presParOf" srcId="{B980D514-1D31-409D-8890-747EC5812AD5}" destId="{9A1A9DA7-9790-4EE2-9DCA-517D7F351737}" srcOrd="9" destOrd="0" presId="urn:microsoft.com/office/officeart/2018/2/layout/IconVerticalSolidList"/>
    <dgm:cxn modelId="{35F59B41-3290-4275-9C09-2BDD13DA26F2}" type="presParOf" srcId="{B980D514-1D31-409D-8890-747EC5812AD5}" destId="{804B12F2-8BB3-4B08-9261-687DE54EAF8C}" srcOrd="10" destOrd="0" presId="urn:microsoft.com/office/officeart/2018/2/layout/IconVerticalSolidList"/>
    <dgm:cxn modelId="{587D3DC0-9147-4D1B-A793-EFE9D2A82118}" type="presParOf" srcId="{804B12F2-8BB3-4B08-9261-687DE54EAF8C}" destId="{392997FE-F5F9-4E6D-8616-9712E6D9A083}" srcOrd="0" destOrd="0" presId="urn:microsoft.com/office/officeart/2018/2/layout/IconVerticalSolidList"/>
    <dgm:cxn modelId="{F66822B1-2E7F-403B-A9A2-A99E8672F50F}" type="presParOf" srcId="{804B12F2-8BB3-4B08-9261-687DE54EAF8C}" destId="{087B0404-D2C5-4EB3-9331-6A72A2B598A8}" srcOrd="1" destOrd="0" presId="urn:microsoft.com/office/officeart/2018/2/layout/IconVerticalSolidList"/>
    <dgm:cxn modelId="{3FB2A830-8D54-4CD6-B802-ACB045A047E4}" type="presParOf" srcId="{804B12F2-8BB3-4B08-9261-687DE54EAF8C}" destId="{054DAE72-7EED-483A-89A5-CFAF61870982}" srcOrd="2" destOrd="0" presId="urn:microsoft.com/office/officeart/2018/2/layout/IconVerticalSolidList"/>
    <dgm:cxn modelId="{C09D8479-FFF9-4942-BE49-5D556B07DAA4}" type="presParOf" srcId="{804B12F2-8BB3-4B08-9261-687DE54EAF8C}" destId="{3E333BF8-E266-4BB7-B83F-2293E4C29D4F}" srcOrd="3" destOrd="0" presId="urn:microsoft.com/office/officeart/2018/2/layout/IconVerticalSolidList"/>
    <dgm:cxn modelId="{69A561DD-0D85-4C94-81C4-15EDDF7CCCD5}" type="presParOf" srcId="{B980D514-1D31-409D-8890-747EC5812AD5}" destId="{2F98446C-129D-4021-BB7D-F58806E4B3DC}" srcOrd="11" destOrd="0" presId="urn:microsoft.com/office/officeart/2018/2/layout/IconVerticalSolidList"/>
    <dgm:cxn modelId="{8C7ECEF3-5A65-419D-845F-46A452A68BA4}" type="presParOf" srcId="{B980D514-1D31-409D-8890-747EC5812AD5}" destId="{A7B19A99-CD03-44E3-9EEA-8163F077F66B}" srcOrd="12" destOrd="0" presId="urn:microsoft.com/office/officeart/2018/2/layout/IconVerticalSolidList"/>
    <dgm:cxn modelId="{0E314A4D-C22F-464E-B5FB-A2D340FBEA26}" type="presParOf" srcId="{A7B19A99-CD03-44E3-9EEA-8163F077F66B}" destId="{886B8CDC-1299-41AB-85C5-3880E9BF6402}" srcOrd="0" destOrd="0" presId="urn:microsoft.com/office/officeart/2018/2/layout/IconVerticalSolidList"/>
    <dgm:cxn modelId="{4296EB68-E1A6-43B6-B678-74846A249404}" type="presParOf" srcId="{A7B19A99-CD03-44E3-9EEA-8163F077F66B}" destId="{8D75BE68-1666-4C5A-9117-1F2E8F476D4D}" srcOrd="1" destOrd="0" presId="urn:microsoft.com/office/officeart/2018/2/layout/IconVerticalSolidList"/>
    <dgm:cxn modelId="{16C15129-2BA0-461A-AC3C-AB83D7AECE3C}" type="presParOf" srcId="{A7B19A99-CD03-44E3-9EEA-8163F077F66B}" destId="{BD01A5F8-1952-4DFF-8A0D-804577C539E2}" srcOrd="2" destOrd="0" presId="urn:microsoft.com/office/officeart/2018/2/layout/IconVerticalSolidList"/>
    <dgm:cxn modelId="{D19ECD5D-3A0D-422C-ABFF-624FB8A9EF0C}" type="presParOf" srcId="{A7B19A99-CD03-44E3-9EEA-8163F077F66B}" destId="{485AC214-03DA-434A-92EE-561377E6E05B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2397F4E-14E6-4EC8-BCB2-8E9B92C1FF9D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E0165BE4-BCA4-49C5-A4FC-8D243DB4462B}">
      <dgm:prSet/>
      <dgm:spPr/>
      <dgm:t>
        <a:bodyPr/>
        <a:lstStyle/>
        <a:p>
          <a:pPr>
            <a:defRPr cap="all"/>
          </a:pPr>
          <a:r>
            <a:rPr lang="en-US" dirty="0"/>
            <a:t>Graduate Student at UNO and Supply Chain Analyst for Frito Lay</a:t>
          </a:r>
        </a:p>
      </dgm:t>
    </dgm:pt>
    <dgm:pt modelId="{5D9AAE74-CC60-4B6F-89B0-63EF8542C646}" type="parTrans" cxnId="{FE516D3C-BA1D-43EA-B530-7A19AC8B39DE}">
      <dgm:prSet/>
      <dgm:spPr/>
      <dgm:t>
        <a:bodyPr/>
        <a:lstStyle/>
        <a:p>
          <a:endParaRPr lang="en-US"/>
        </a:p>
      </dgm:t>
    </dgm:pt>
    <dgm:pt modelId="{A22B90FB-0405-46E5-8641-FC96E5CF5AAE}" type="sibTrans" cxnId="{FE516D3C-BA1D-43EA-B530-7A19AC8B39DE}">
      <dgm:prSet/>
      <dgm:spPr/>
      <dgm:t>
        <a:bodyPr/>
        <a:lstStyle/>
        <a:p>
          <a:endParaRPr lang="en-US"/>
        </a:p>
      </dgm:t>
    </dgm:pt>
    <dgm:pt modelId="{0EEC6E9E-C1B1-44B5-8982-15D50C5ADB85}">
      <dgm:prSet/>
      <dgm:spPr/>
      <dgm:t>
        <a:bodyPr/>
        <a:lstStyle/>
        <a:p>
          <a:pPr>
            <a:defRPr cap="all"/>
          </a:pPr>
          <a:r>
            <a:rPr lang="en-US"/>
            <a:t>Collaboration between UNO Math Department and OPPD</a:t>
          </a:r>
        </a:p>
      </dgm:t>
    </dgm:pt>
    <dgm:pt modelId="{8C7728EE-75F1-4335-8DCA-568E0DF73B5F}" type="parTrans" cxnId="{29E36E64-4A82-4890-B443-97C62905D19D}">
      <dgm:prSet/>
      <dgm:spPr/>
      <dgm:t>
        <a:bodyPr/>
        <a:lstStyle/>
        <a:p>
          <a:endParaRPr lang="en-US"/>
        </a:p>
      </dgm:t>
    </dgm:pt>
    <dgm:pt modelId="{94252456-7B66-44EB-80A2-DBC238E5990D}" type="sibTrans" cxnId="{29E36E64-4A82-4890-B443-97C62905D19D}">
      <dgm:prSet/>
      <dgm:spPr/>
      <dgm:t>
        <a:bodyPr/>
        <a:lstStyle/>
        <a:p>
          <a:endParaRPr lang="en-US"/>
        </a:p>
      </dgm:t>
    </dgm:pt>
    <dgm:pt modelId="{1B820511-2A55-47FD-8B10-D60C5B843C77}">
      <dgm:prSet/>
      <dgm:spPr/>
      <dgm:t>
        <a:bodyPr/>
        <a:lstStyle/>
        <a:p>
          <a:pPr>
            <a:defRPr cap="all"/>
          </a:pPr>
          <a:r>
            <a:rPr lang="en-US"/>
            <a:t>Energy Market Study and Battery Energy Storage System (BESS) Modeling effort</a:t>
          </a:r>
        </a:p>
      </dgm:t>
    </dgm:pt>
    <dgm:pt modelId="{8447B4FF-B402-4B46-A62A-36819F0315B7}" type="parTrans" cxnId="{E2482B65-7A0C-44A9-A812-484655D43BD5}">
      <dgm:prSet/>
      <dgm:spPr/>
      <dgm:t>
        <a:bodyPr/>
        <a:lstStyle/>
        <a:p>
          <a:endParaRPr lang="en-US"/>
        </a:p>
      </dgm:t>
    </dgm:pt>
    <dgm:pt modelId="{714374E3-EC7C-44D7-B548-EDF6B6173D30}" type="sibTrans" cxnId="{E2482B65-7A0C-44A9-A812-484655D43BD5}">
      <dgm:prSet/>
      <dgm:spPr/>
      <dgm:t>
        <a:bodyPr/>
        <a:lstStyle/>
        <a:p>
          <a:endParaRPr lang="en-US"/>
        </a:p>
      </dgm:t>
    </dgm:pt>
    <dgm:pt modelId="{772F948E-D1CB-4218-A303-A49597094D32}" type="pres">
      <dgm:prSet presAssocID="{82397F4E-14E6-4EC8-BCB2-8E9B92C1FF9D}" presName="root" presStyleCnt="0">
        <dgm:presLayoutVars>
          <dgm:dir/>
          <dgm:resizeHandles val="exact"/>
        </dgm:presLayoutVars>
      </dgm:prSet>
      <dgm:spPr/>
    </dgm:pt>
    <dgm:pt modelId="{EC22817B-2FE2-4071-B174-8AB770281AFB}" type="pres">
      <dgm:prSet presAssocID="{E0165BE4-BCA4-49C5-A4FC-8D243DB4462B}" presName="compNode" presStyleCnt="0"/>
      <dgm:spPr/>
    </dgm:pt>
    <dgm:pt modelId="{346D64DD-6AB7-46AF-B6C1-8835BA6045AA}" type="pres">
      <dgm:prSet presAssocID="{E0165BE4-BCA4-49C5-A4FC-8D243DB4462B}" presName="iconBgRect" presStyleLbl="bgShp" presStyleIdx="0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3D30183E-8C2C-4AA7-9064-807526B9441A}" type="pres">
      <dgm:prSet presAssocID="{E0165BE4-BCA4-49C5-A4FC-8D243DB4462B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323E1103-C219-498F-B489-20C467D00A60}" type="pres">
      <dgm:prSet presAssocID="{E0165BE4-BCA4-49C5-A4FC-8D243DB4462B}" presName="spaceRect" presStyleCnt="0"/>
      <dgm:spPr/>
    </dgm:pt>
    <dgm:pt modelId="{089BC2A5-3DC9-42DD-957C-C7AA061286CE}" type="pres">
      <dgm:prSet presAssocID="{E0165BE4-BCA4-49C5-A4FC-8D243DB4462B}" presName="textRect" presStyleLbl="revTx" presStyleIdx="0" presStyleCnt="3">
        <dgm:presLayoutVars>
          <dgm:chMax val="1"/>
          <dgm:chPref val="1"/>
        </dgm:presLayoutVars>
      </dgm:prSet>
      <dgm:spPr/>
    </dgm:pt>
    <dgm:pt modelId="{89F7966C-3E1A-45CB-A9CD-A6563EDD8B16}" type="pres">
      <dgm:prSet presAssocID="{A22B90FB-0405-46E5-8641-FC96E5CF5AAE}" presName="sibTrans" presStyleCnt="0"/>
      <dgm:spPr/>
    </dgm:pt>
    <dgm:pt modelId="{DDD7E8D0-0367-4E85-8C56-E79156E5CD93}" type="pres">
      <dgm:prSet presAssocID="{0EEC6E9E-C1B1-44B5-8982-15D50C5ADB85}" presName="compNode" presStyleCnt="0"/>
      <dgm:spPr/>
    </dgm:pt>
    <dgm:pt modelId="{0D97C40B-DF7D-482C-A28F-6A5B59FCDE81}" type="pres">
      <dgm:prSet presAssocID="{0EEC6E9E-C1B1-44B5-8982-15D50C5ADB85}" presName="iconBgRect" presStyleLbl="bgShp" presStyleIdx="1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53FA65D2-3FDA-43E3-825E-E5814D0C9858}" type="pres">
      <dgm:prSet presAssocID="{0EEC6E9E-C1B1-44B5-8982-15D50C5ADB85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s"/>
        </a:ext>
      </dgm:extLst>
    </dgm:pt>
    <dgm:pt modelId="{33E877DA-2C21-43F4-9F3F-78D4F4E5C5C4}" type="pres">
      <dgm:prSet presAssocID="{0EEC6E9E-C1B1-44B5-8982-15D50C5ADB85}" presName="spaceRect" presStyleCnt="0"/>
      <dgm:spPr/>
    </dgm:pt>
    <dgm:pt modelId="{1E106081-A15B-4AC1-AC28-1E627DAD67C2}" type="pres">
      <dgm:prSet presAssocID="{0EEC6E9E-C1B1-44B5-8982-15D50C5ADB85}" presName="textRect" presStyleLbl="revTx" presStyleIdx="1" presStyleCnt="3">
        <dgm:presLayoutVars>
          <dgm:chMax val="1"/>
          <dgm:chPref val="1"/>
        </dgm:presLayoutVars>
      </dgm:prSet>
      <dgm:spPr/>
    </dgm:pt>
    <dgm:pt modelId="{C1E0AF5D-70C4-4559-BD92-39EAD8834F53}" type="pres">
      <dgm:prSet presAssocID="{94252456-7B66-44EB-80A2-DBC238E5990D}" presName="sibTrans" presStyleCnt="0"/>
      <dgm:spPr/>
    </dgm:pt>
    <dgm:pt modelId="{B3BD4100-E0FE-4080-AF21-BA8E96BE5545}" type="pres">
      <dgm:prSet presAssocID="{1B820511-2A55-47FD-8B10-D60C5B843C77}" presName="compNode" presStyleCnt="0"/>
      <dgm:spPr/>
    </dgm:pt>
    <dgm:pt modelId="{B1A4742C-D9A2-423D-B41B-E335A0454605}" type="pres">
      <dgm:prSet presAssocID="{1B820511-2A55-47FD-8B10-D60C5B843C77}" presName="iconBgRect" presStyleLbl="bgShp" presStyleIdx="2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5502C1C6-2F73-47CC-B9DB-7CF8E192746A}" type="pres">
      <dgm:prSet presAssocID="{1B820511-2A55-47FD-8B10-D60C5B843C77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ttery Charging"/>
        </a:ext>
      </dgm:extLst>
    </dgm:pt>
    <dgm:pt modelId="{B0E520E8-ECBE-4775-BBC8-47859EED43A3}" type="pres">
      <dgm:prSet presAssocID="{1B820511-2A55-47FD-8B10-D60C5B843C77}" presName="spaceRect" presStyleCnt="0"/>
      <dgm:spPr/>
    </dgm:pt>
    <dgm:pt modelId="{8799B549-A969-428E-AF56-F6DE9A306C08}" type="pres">
      <dgm:prSet presAssocID="{1B820511-2A55-47FD-8B10-D60C5B843C77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FE2EE710-05A1-4D9E-AA6D-09BF4A0800EA}" type="presOf" srcId="{1B820511-2A55-47FD-8B10-D60C5B843C77}" destId="{8799B549-A969-428E-AF56-F6DE9A306C08}" srcOrd="0" destOrd="0" presId="urn:microsoft.com/office/officeart/2018/5/layout/IconLeafLabelList"/>
    <dgm:cxn modelId="{FE516D3C-BA1D-43EA-B530-7A19AC8B39DE}" srcId="{82397F4E-14E6-4EC8-BCB2-8E9B92C1FF9D}" destId="{E0165BE4-BCA4-49C5-A4FC-8D243DB4462B}" srcOrd="0" destOrd="0" parTransId="{5D9AAE74-CC60-4B6F-89B0-63EF8542C646}" sibTransId="{A22B90FB-0405-46E5-8641-FC96E5CF5AAE}"/>
    <dgm:cxn modelId="{29E36E64-4A82-4890-B443-97C62905D19D}" srcId="{82397F4E-14E6-4EC8-BCB2-8E9B92C1FF9D}" destId="{0EEC6E9E-C1B1-44B5-8982-15D50C5ADB85}" srcOrd="1" destOrd="0" parTransId="{8C7728EE-75F1-4335-8DCA-568E0DF73B5F}" sibTransId="{94252456-7B66-44EB-80A2-DBC238E5990D}"/>
    <dgm:cxn modelId="{E2482B65-7A0C-44A9-A812-484655D43BD5}" srcId="{82397F4E-14E6-4EC8-BCB2-8E9B92C1FF9D}" destId="{1B820511-2A55-47FD-8B10-D60C5B843C77}" srcOrd="2" destOrd="0" parTransId="{8447B4FF-B402-4B46-A62A-36819F0315B7}" sibTransId="{714374E3-EC7C-44D7-B548-EDF6B6173D30}"/>
    <dgm:cxn modelId="{13E88A67-6E2C-4BBC-B169-03BD3E6D6EBB}" type="presOf" srcId="{0EEC6E9E-C1B1-44B5-8982-15D50C5ADB85}" destId="{1E106081-A15B-4AC1-AC28-1E627DAD67C2}" srcOrd="0" destOrd="0" presId="urn:microsoft.com/office/officeart/2018/5/layout/IconLeafLabelList"/>
    <dgm:cxn modelId="{3D6ED6A1-EB71-476B-B6A7-496C3D89DAE6}" type="presOf" srcId="{82397F4E-14E6-4EC8-BCB2-8E9B92C1FF9D}" destId="{772F948E-D1CB-4218-A303-A49597094D32}" srcOrd="0" destOrd="0" presId="urn:microsoft.com/office/officeart/2018/5/layout/IconLeafLabelList"/>
    <dgm:cxn modelId="{5B1A8EF3-CB53-486F-A3A3-5304949987A9}" type="presOf" srcId="{E0165BE4-BCA4-49C5-A4FC-8D243DB4462B}" destId="{089BC2A5-3DC9-42DD-957C-C7AA061286CE}" srcOrd="0" destOrd="0" presId="urn:microsoft.com/office/officeart/2018/5/layout/IconLeafLabelList"/>
    <dgm:cxn modelId="{75E545ED-6D2E-4001-BD30-899393621C57}" type="presParOf" srcId="{772F948E-D1CB-4218-A303-A49597094D32}" destId="{EC22817B-2FE2-4071-B174-8AB770281AFB}" srcOrd="0" destOrd="0" presId="urn:microsoft.com/office/officeart/2018/5/layout/IconLeafLabelList"/>
    <dgm:cxn modelId="{7D9D9255-C4EC-405C-AF92-5BB568D6B0BF}" type="presParOf" srcId="{EC22817B-2FE2-4071-B174-8AB770281AFB}" destId="{346D64DD-6AB7-46AF-B6C1-8835BA6045AA}" srcOrd="0" destOrd="0" presId="urn:microsoft.com/office/officeart/2018/5/layout/IconLeafLabelList"/>
    <dgm:cxn modelId="{8851EC73-0AF2-4C44-A779-9D1CED24AE90}" type="presParOf" srcId="{EC22817B-2FE2-4071-B174-8AB770281AFB}" destId="{3D30183E-8C2C-4AA7-9064-807526B9441A}" srcOrd="1" destOrd="0" presId="urn:microsoft.com/office/officeart/2018/5/layout/IconLeafLabelList"/>
    <dgm:cxn modelId="{E8198F6D-17EA-4626-A423-5ADFA8B322EB}" type="presParOf" srcId="{EC22817B-2FE2-4071-B174-8AB770281AFB}" destId="{323E1103-C219-498F-B489-20C467D00A60}" srcOrd="2" destOrd="0" presId="urn:microsoft.com/office/officeart/2018/5/layout/IconLeafLabelList"/>
    <dgm:cxn modelId="{31B51A27-0707-4BC8-A43D-12B77F9E13E3}" type="presParOf" srcId="{EC22817B-2FE2-4071-B174-8AB770281AFB}" destId="{089BC2A5-3DC9-42DD-957C-C7AA061286CE}" srcOrd="3" destOrd="0" presId="urn:microsoft.com/office/officeart/2018/5/layout/IconLeafLabelList"/>
    <dgm:cxn modelId="{7FB926FF-1FE8-421D-9331-7EFF5C0C5131}" type="presParOf" srcId="{772F948E-D1CB-4218-A303-A49597094D32}" destId="{89F7966C-3E1A-45CB-A9CD-A6563EDD8B16}" srcOrd="1" destOrd="0" presId="urn:microsoft.com/office/officeart/2018/5/layout/IconLeafLabelList"/>
    <dgm:cxn modelId="{F5CD573E-74A2-45A8-985C-90A961ADDB26}" type="presParOf" srcId="{772F948E-D1CB-4218-A303-A49597094D32}" destId="{DDD7E8D0-0367-4E85-8C56-E79156E5CD93}" srcOrd="2" destOrd="0" presId="urn:microsoft.com/office/officeart/2018/5/layout/IconLeafLabelList"/>
    <dgm:cxn modelId="{0ABA52A1-3C3E-40A6-9242-C8D3FFE5CA5D}" type="presParOf" srcId="{DDD7E8D0-0367-4E85-8C56-E79156E5CD93}" destId="{0D97C40B-DF7D-482C-A28F-6A5B59FCDE81}" srcOrd="0" destOrd="0" presId="urn:microsoft.com/office/officeart/2018/5/layout/IconLeafLabelList"/>
    <dgm:cxn modelId="{B10C8BBD-950E-436F-A31C-7BB1EE40A2EA}" type="presParOf" srcId="{DDD7E8D0-0367-4E85-8C56-E79156E5CD93}" destId="{53FA65D2-3FDA-43E3-825E-E5814D0C9858}" srcOrd="1" destOrd="0" presId="urn:microsoft.com/office/officeart/2018/5/layout/IconLeafLabelList"/>
    <dgm:cxn modelId="{C1F52B03-142A-49DF-B9A0-D7F1BCAECB4E}" type="presParOf" srcId="{DDD7E8D0-0367-4E85-8C56-E79156E5CD93}" destId="{33E877DA-2C21-43F4-9F3F-78D4F4E5C5C4}" srcOrd="2" destOrd="0" presId="urn:microsoft.com/office/officeart/2018/5/layout/IconLeafLabelList"/>
    <dgm:cxn modelId="{12D5A36E-23DB-48A6-A542-F1CBDB867FA8}" type="presParOf" srcId="{DDD7E8D0-0367-4E85-8C56-E79156E5CD93}" destId="{1E106081-A15B-4AC1-AC28-1E627DAD67C2}" srcOrd="3" destOrd="0" presId="urn:microsoft.com/office/officeart/2018/5/layout/IconLeafLabelList"/>
    <dgm:cxn modelId="{B949BF9B-62AF-4A64-8CB0-2A776A07C8C7}" type="presParOf" srcId="{772F948E-D1CB-4218-A303-A49597094D32}" destId="{C1E0AF5D-70C4-4559-BD92-39EAD8834F53}" srcOrd="3" destOrd="0" presId="urn:microsoft.com/office/officeart/2018/5/layout/IconLeafLabelList"/>
    <dgm:cxn modelId="{4BBB4267-B115-4252-B73C-CF1C954C7AE5}" type="presParOf" srcId="{772F948E-D1CB-4218-A303-A49597094D32}" destId="{B3BD4100-E0FE-4080-AF21-BA8E96BE5545}" srcOrd="4" destOrd="0" presId="urn:microsoft.com/office/officeart/2018/5/layout/IconLeafLabelList"/>
    <dgm:cxn modelId="{8B6A8279-5D6F-4C0A-BF66-86772C4B7B55}" type="presParOf" srcId="{B3BD4100-E0FE-4080-AF21-BA8E96BE5545}" destId="{B1A4742C-D9A2-423D-B41B-E335A0454605}" srcOrd="0" destOrd="0" presId="urn:microsoft.com/office/officeart/2018/5/layout/IconLeafLabelList"/>
    <dgm:cxn modelId="{C085170C-39FB-41AB-9B96-C31B0CB6BFE5}" type="presParOf" srcId="{B3BD4100-E0FE-4080-AF21-BA8E96BE5545}" destId="{5502C1C6-2F73-47CC-B9DB-7CF8E192746A}" srcOrd="1" destOrd="0" presId="urn:microsoft.com/office/officeart/2018/5/layout/IconLeafLabelList"/>
    <dgm:cxn modelId="{C726FE1D-82F0-48E0-A73F-89D0DE50DE35}" type="presParOf" srcId="{B3BD4100-E0FE-4080-AF21-BA8E96BE5545}" destId="{B0E520E8-ECBE-4775-BBC8-47859EED43A3}" srcOrd="2" destOrd="0" presId="urn:microsoft.com/office/officeart/2018/5/layout/IconLeafLabelList"/>
    <dgm:cxn modelId="{1E2863C4-AACD-40C6-B783-615847544788}" type="presParOf" srcId="{B3BD4100-E0FE-4080-AF21-BA8E96BE5545}" destId="{8799B549-A969-428E-AF56-F6DE9A306C08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2AEA84F-C7AA-42AD-A670-556F4DF1560D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9FD85AA7-FAAA-4201-8E6F-56E1CC9D659C}">
      <dgm:prSet/>
      <dgm:spPr/>
      <dgm:t>
        <a:bodyPr/>
        <a:lstStyle/>
        <a:p>
          <a:r>
            <a:rPr lang="en-US" dirty="0"/>
            <a:t>The 5-minute planning window can take advantage of time periods with a lot of price variance more readily.</a:t>
          </a:r>
        </a:p>
      </dgm:t>
    </dgm:pt>
    <dgm:pt modelId="{3CD15B29-A909-4B26-8344-C70CC05CC97D}" type="parTrans" cxnId="{7AA3AC3B-DA63-446C-9C20-B4484CEAD8A6}">
      <dgm:prSet/>
      <dgm:spPr/>
      <dgm:t>
        <a:bodyPr/>
        <a:lstStyle/>
        <a:p>
          <a:endParaRPr lang="en-US"/>
        </a:p>
      </dgm:t>
    </dgm:pt>
    <dgm:pt modelId="{2B2EC652-592F-4266-AC8B-45B7A23EB680}" type="sibTrans" cxnId="{7AA3AC3B-DA63-446C-9C20-B4484CEAD8A6}">
      <dgm:prSet/>
      <dgm:spPr/>
      <dgm:t>
        <a:bodyPr/>
        <a:lstStyle/>
        <a:p>
          <a:endParaRPr lang="en-US"/>
        </a:p>
      </dgm:t>
    </dgm:pt>
    <dgm:pt modelId="{3B961D23-C164-448D-AB16-D3C39BA0FF08}">
      <dgm:prSet/>
      <dgm:spPr/>
      <dgm:t>
        <a:bodyPr/>
        <a:lstStyle/>
        <a:p>
          <a:r>
            <a:rPr lang="en-US" dirty="0"/>
            <a:t>An asset will more often choose to charge when buying from the RT market, and discharge buying from the DA market.</a:t>
          </a:r>
        </a:p>
      </dgm:t>
    </dgm:pt>
    <dgm:pt modelId="{A863AD97-C7AF-47AF-899E-E17E79ECC02E}" type="parTrans" cxnId="{208E1C3C-1C8F-4E97-AD0E-FE83109B3053}">
      <dgm:prSet/>
      <dgm:spPr/>
      <dgm:t>
        <a:bodyPr/>
        <a:lstStyle/>
        <a:p>
          <a:endParaRPr lang="en-US"/>
        </a:p>
      </dgm:t>
    </dgm:pt>
    <dgm:pt modelId="{27025B53-8337-4CBB-BEDB-7D48D0BD0A6D}" type="sibTrans" cxnId="{208E1C3C-1C8F-4E97-AD0E-FE83109B3053}">
      <dgm:prSet/>
      <dgm:spPr/>
      <dgm:t>
        <a:bodyPr/>
        <a:lstStyle/>
        <a:p>
          <a:endParaRPr lang="en-US"/>
        </a:p>
      </dgm:t>
    </dgm:pt>
    <dgm:pt modelId="{C69EF7E8-8388-42FF-8195-251C61B258C1}">
      <dgm:prSet/>
      <dgm:spPr/>
      <dgm:t>
        <a:bodyPr/>
        <a:lstStyle/>
        <a:p>
          <a:r>
            <a:rPr lang="en-US" dirty="0"/>
            <a:t>The 5-minute planning window will tend to favor ancillary services when making a different decision.</a:t>
          </a:r>
        </a:p>
      </dgm:t>
    </dgm:pt>
    <dgm:pt modelId="{60F68925-51C3-45CE-8829-273BAF872310}" type="parTrans" cxnId="{92429E9E-DBEA-4582-82D1-32C607D9F3CC}">
      <dgm:prSet/>
      <dgm:spPr/>
      <dgm:t>
        <a:bodyPr/>
        <a:lstStyle/>
        <a:p>
          <a:endParaRPr lang="en-US"/>
        </a:p>
      </dgm:t>
    </dgm:pt>
    <dgm:pt modelId="{BDFBC3BB-22C9-4FA1-93BF-F7EAEF33C739}" type="sibTrans" cxnId="{92429E9E-DBEA-4582-82D1-32C607D9F3CC}">
      <dgm:prSet/>
      <dgm:spPr/>
      <dgm:t>
        <a:bodyPr/>
        <a:lstStyle/>
        <a:p>
          <a:endParaRPr lang="en-US"/>
        </a:p>
      </dgm:t>
    </dgm:pt>
    <dgm:pt modelId="{77B3F330-0B36-4AFD-9C30-C49749EF5C6D}">
      <dgm:prSet/>
      <dgm:spPr/>
      <dgm:t>
        <a:bodyPr/>
        <a:lstStyle/>
        <a:p>
          <a:r>
            <a:rPr lang="en-US" dirty="0"/>
            <a:t>Expected earnings on the battery are greater when using a 5-minute planning window.</a:t>
          </a:r>
        </a:p>
      </dgm:t>
    </dgm:pt>
    <dgm:pt modelId="{C0869A03-A4F1-4BF0-9DC0-B38E273E1190}" type="parTrans" cxnId="{0520E67D-800C-4850-B58E-D48512168498}">
      <dgm:prSet/>
      <dgm:spPr/>
      <dgm:t>
        <a:bodyPr/>
        <a:lstStyle/>
        <a:p>
          <a:endParaRPr lang="en-US"/>
        </a:p>
      </dgm:t>
    </dgm:pt>
    <dgm:pt modelId="{B1EC9719-6843-4D5D-8BE0-7D2E36A9F5A3}" type="sibTrans" cxnId="{0520E67D-800C-4850-B58E-D48512168498}">
      <dgm:prSet/>
      <dgm:spPr/>
      <dgm:t>
        <a:bodyPr/>
        <a:lstStyle/>
        <a:p>
          <a:endParaRPr lang="en-US"/>
        </a:p>
      </dgm:t>
    </dgm:pt>
    <dgm:pt modelId="{395B8035-8B1E-442D-8007-C6EE8B0D81B9}">
      <dgm:prSet/>
      <dgm:spPr/>
      <dgm:t>
        <a:bodyPr/>
        <a:lstStyle/>
        <a:p>
          <a:r>
            <a:rPr lang="en-US" dirty="0"/>
            <a:t>Mileage on the battery will increase when using a 5-minute planning window</a:t>
          </a:r>
        </a:p>
      </dgm:t>
    </dgm:pt>
    <dgm:pt modelId="{DE1CAB89-70E6-448C-960D-1A4B0ACF24C2}" type="parTrans" cxnId="{FAF66CA6-9F1A-4FE2-81E2-A49E67535E22}">
      <dgm:prSet/>
      <dgm:spPr/>
    </dgm:pt>
    <dgm:pt modelId="{B899B5B1-B7D5-4962-AC86-10BA37931EEC}" type="sibTrans" cxnId="{FAF66CA6-9F1A-4FE2-81E2-A49E67535E22}">
      <dgm:prSet/>
      <dgm:spPr/>
    </dgm:pt>
    <dgm:pt modelId="{E2C73C2E-C66D-4944-9C75-7B67A8937DC2}" type="pres">
      <dgm:prSet presAssocID="{12AEA84F-C7AA-42AD-A670-556F4DF1560D}" presName="linear" presStyleCnt="0">
        <dgm:presLayoutVars>
          <dgm:animLvl val="lvl"/>
          <dgm:resizeHandles val="exact"/>
        </dgm:presLayoutVars>
      </dgm:prSet>
      <dgm:spPr/>
    </dgm:pt>
    <dgm:pt modelId="{390ACD83-360E-4E45-B803-2770C0418B11}" type="pres">
      <dgm:prSet presAssocID="{77B3F330-0B36-4AFD-9C30-C49749EF5C6D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09BDCB60-60B5-41C3-AA0D-0890491DF75F}" type="pres">
      <dgm:prSet presAssocID="{B1EC9719-6843-4D5D-8BE0-7D2E36A9F5A3}" presName="spacer" presStyleCnt="0"/>
      <dgm:spPr/>
    </dgm:pt>
    <dgm:pt modelId="{EE94DFF0-9BA5-4541-9821-29515687BD3F}" type="pres">
      <dgm:prSet presAssocID="{9FD85AA7-FAAA-4201-8E6F-56E1CC9D659C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D19CB6A1-87EB-404D-BF81-E751AE495475}" type="pres">
      <dgm:prSet presAssocID="{2B2EC652-592F-4266-AC8B-45B7A23EB680}" presName="spacer" presStyleCnt="0"/>
      <dgm:spPr/>
    </dgm:pt>
    <dgm:pt modelId="{890D00D9-EC32-449D-A9A9-82D840E5A8BB}" type="pres">
      <dgm:prSet presAssocID="{3B961D23-C164-448D-AB16-D3C39BA0FF08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EEE47EB1-9FE1-4F50-9E79-076B6E3CDB5B}" type="pres">
      <dgm:prSet presAssocID="{27025B53-8337-4CBB-BEDB-7D48D0BD0A6D}" presName="spacer" presStyleCnt="0"/>
      <dgm:spPr/>
    </dgm:pt>
    <dgm:pt modelId="{BE381B20-FDE7-432A-AD18-5137426CBD39}" type="pres">
      <dgm:prSet presAssocID="{C69EF7E8-8388-42FF-8195-251C61B258C1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F85E603D-D75A-4E5B-8789-BABF4DAA32EE}" type="pres">
      <dgm:prSet presAssocID="{BDFBC3BB-22C9-4FA1-93BF-F7EAEF33C739}" presName="spacer" presStyleCnt="0"/>
      <dgm:spPr/>
    </dgm:pt>
    <dgm:pt modelId="{3517641A-CDA6-48DD-9829-419063E5FDF7}" type="pres">
      <dgm:prSet presAssocID="{395B8035-8B1E-442D-8007-C6EE8B0D81B9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F49EE51E-8A7D-446E-891B-1EFC1276BCFC}" type="presOf" srcId="{77B3F330-0B36-4AFD-9C30-C49749EF5C6D}" destId="{390ACD83-360E-4E45-B803-2770C0418B11}" srcOrd="0" destOrd="0" presId="urn:microsoft.com/office/officeart/2005/8/layout/vList2"/>
    <dgm:cxn modelId="{7AA3AC3B-DA63-446C-9C20-B4484CEAD8A6}" srcId="{12AEA84F-C7AA-42AD-A670-556F4DF1560D}" destId="{9FD85AA7-FAAA-4201-8E6F-56E1CC9D659C}" srcOrd="1" destOrd="0" parTransId="{3CD15B29-A909-4B26-8344-C70CC05CC97D}" sibTransId="{2B2EC652-592F-4266-AC8B-45B7A23EB680}"/>
    <dgm:cxn modelId="{208E1C3C-1C8F-4E97-AD0E-FE83109B3053}" srcId="{12AEA84F-C7AA-42AD-A670-556F4DF1560D}" destId="{3B961D23-C164-448D-AB16-D3C39BA0FF08}" srcOrd="2" destOrd="0" parTransId="{A863AD97-C7AF-47AF-899E-E17E79ECC02E}" sibTransId="{27025B53-8337-4CBB-BEDB-7D48D0BD0A6D}"/>
    <dgm:cxn modelId="{7DED5B4E-58F5-4075-A1AC-ABC3785CFA91}" type="presOf" srcId="{9FD85AA7-FAAA-4201-8E6F-56E1CC9D659C}" destId="{EE94DFF0-9BA5-4541-9821-29515687BD3F}" srcOrd="0" destOrd="0" presId="urn:microsoft.com/office/officeart/2005/8/layout/vList2"/>
    <dgm:cxn modelId="{DB01FC7B-96F7-4C8C-9755-F8933592A44E}" type="presOf" srcId="{C69EF7E8-8388-42FF-8195-251C61B258C1}" destId="{BE381B20-FDE7-432A-AD18-5137426CBD39}" srcOrd="0" destOrd="0" presId="urn:microsoft.com/office/officeart/2005/8/layout/vList2"/>
    <dgm:cxn modelId="{0520E67D-800C-4850-B58E-D48512168498}" srcId="{12AEA84F-C7AA-42AD-A670-556F4DF1560D}" destId="{77B3F330-0B36-4AFD-9C30-C49749EF5C6D}" srcOrd="0" destOrd="0" parTransId="{C0869A03-A4F1-4BF0-9DC0-B38E273E1190}" sibTransId="{B1EC9719-6843-4D5D-8BE0-7D2E36A9F5A3}"/>
    <dgm:cxn modelId="{92429E9E-DBEA-4582-82D1-32C607D9F3CC}" srcId="{12AEA84F-C7AA-42AD-A670-556F4DF1560D}" destId="{C69EF7E8-8388-42FF-8195-251C61B258C1}" srcOrd="3" destOrd="0" parTransId="{60F68925-51C3-45CE-8829-273BAF872310}" sibTransId="{BDFBC3BB-22C9-4FA1-93BF-F7EAEF33C739}"/>
    <dgm:cxn modelId="{FAF66CA6-9F1A-4FE2-81E2-A49E67535E22}" srcId="{12AEA84F-C7AA-42AD-A670-556F4DF1560D}" destId="{395B8035-8B1E-442D-8007-C6EE8B0D81B9}" srcOrd="4" destOrd="0" parTransId="{DE1CAB89-70E6-448C-960D-1A4B0ACF24C2}" sibTransId="{B899B5B1-B7D5-4962-AC86-10BA37931EEC}"/>
    <dgm:cxn modelId="{D695F1AC-A3A5-4295-A8F8-81D28C6B2D9C}" type="presOf" srcId="{3B961D23-C164-448D-AB16-D3C39BA0FF08}" destId="{890D00D9-EC32-449D-A9A9-82D840E5A8BB}" srcOrd="0" destOrd="0" presId="urn:microsoft.com/office/officeart/2005/8/layout/vList2"/>
    <dgm:cxn modelId="{3AD3FAB3-EF9E-426A-BA48-F6D1F3D022E4}" type="presOf" srcId="{395B8035-8B1E-442D-8007-C6EE8B0D81B9}" destId="{3517641A-CDA6-48DD-9829-419063E5FDF7}" srcOrd="0" destOrd="0" presId="urn:microsoft.com/office/officeart/2005/8/layout/vList2"/>
    <dgm:cxn modelId="{0F578EDB-6675-41B2-B528-7E6CC6A7B542}" type="presOf" srcId="{12AEA84F-C7AA-42AD-A670-556F4DF1560D}" destId="{E2C73C2E-C66D-4944-9C75-7B67A8937DC2}" srcOrd="0" destOrd="0" presId="urn:microsoft.com/office/officeart/2005/8/layout/vList2"/>
    <dgm:cxn modelId="{499033D1-5806-4D24-8C06-1CA9F93EF3F8}" type="presParOf" srcId="{E2C73C2E-C66D-4944-9C75-7B67A8937DC2}" destId="{390ACD83-360E-4E45-B803-2770C0418B11}" srcOrd="0" destOrd="0" presId="urn:microsoft.com/office/officeart/2005/8/layout/vList2"/>
    <dgm:cxn modelId="{3BC9266F-D1CF-4FF4-A295-AC40CF0F0C99}" type="presParOf" srcId="{E2C73C2E-C66D-4944-9C75-7B67A8937DC2}" destId="{09BDCB60-60B5-41C3-AA0D-0890491DF75F}" srcOrd="1" destOrd="0" presId="urn:microsoft.com/office/officeart/2005/8/layout/vList2"/>
    <dgm:cxn modelId="{FB57F4AF-FD1E-4E58-8B68-4BA149785CCB}" type="presParOf" srcId="{E2C73C2E-C66D-4944-9C75-7B67A8937DC2}" destId="{EE94DFF0-9BA5-4541-9821-29515687BD3F}" srcOrd="2" destOrd="0" presId="urn:microsoft.com/office/officeart/2005/8/layout/vList2"/>
    <dgm:cxn modelId="{2E23B54B-702C-438B-A4BF-5AF10B76EEE1}" type="presParOf" srcId="{E2C73C2E-C66D-4944-9C75-7B67A8937DC2}" destId="{D19CB6A1-87EB-404D-BF81-E751AE495475}" srcOrd="3" destOrd="0" presId="urn:microsoft.com/office/officeart/2005/8/layout/vList2"/>
    <dgm:cxn modelId="{4E8294AB-64CF-489A-B536-50A8C10BF5D5}" type="presParOf" srcId="{E2C73C2E-C66D-4944-9C75-7B67A8937DC2}" destId="{890D00D9-EC32-449D-A9A9-82D840E5A8BB}" srcOrd="4" destOrd="0" presId="urn:microsoft.com/office/officeart/2005/8/layout/vList2"/>
    <dgm:cxn modelId="{CD7C6D31-25B6-4092-91D9-0E2DC17A8C3A}" type="presParOf" srcId="{E2C73C2E-C66D-4944-9C75-7B67A8937DC2}" destId="{EEE47EB1-9FE1-4F50-9E79-076B6E3CDB5B}" srcOrd="5" destOrd="0" presId="urn:microsoft.com/office/officeart/2005/8/layout/vList2"/>
    <dgm:cxn modelId="{6260305F-4049-4DBA-A6EC-121B4BFD8660}" type="presParOf" srcId="{E2C73C2E-C66D-4944-9C75-7B67A8937DC2}" destId="{BE381B20-FDE7-432A-AD18-5137426CBD39}" srcOrd="6" destOrd="0" presId="urn:microsoft.com/office/officeart/2005/8/layout/vList2"/>
    <dgm:cxn modelId="{DE0879F0-325F-487F-B2A5-E85946488724}" type="presParOf" srcId="{E2C73C2E-C66D-4944-9C75-7B67A8937DC2}" destId="{F85E603D-D75A-4E5B-8789-BABF4DAA32EE}" srcOrd="7" destOrd="0" presId="urn:microsoft.com/office/officeart/2005/8/layout/vList2"/>
    <dgm:cxn modelId="{96A8EE53-E338-4C41-83F3-A5CCDE637A1B}" type="presParOf" srcId="{E2C73C2E-C66D-4944-9C75-7B67A8937DC2}" destId="{3517641A-CDA6-48DD-9829-419063E5FDF7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6C09CED-24F3-4133-9FB2-AF055470A4A2}" type="doc">
      <dgm:prSet loTypeId="urn:microsoft.com/office/officeart/2005/8/layout/vList5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DC0B6BA8-F8B6-4BDE-B13B-51C673AFEE62}">
      <dgm:prSet/>
      <dgm:spPr/>
      <dgm:t>
        <a:bodyPr/>
        <a:lstStyle/>
        <a:p>
          <a:r>
            <a:rPr lang="en-US"/>
            <a:t>Predictive forecast for market prices/bidding</a:t>
          </a:r>
        </a:p>
      </dgm:t>
    </dgm:pt>
    <dgm:pt modelId="{88A7D5DE-9FBF-4E94-910F-6721A4E327DC}" type="parTrans" cxnId="{901F7F55-67AA-4EE4-8CD9-1E77055C36A1}">
      <dgm:prSet/>
      <dgm:spPr/>
      <dgm:t>
        <a:bodyPr/>
        <a:lstStyle/>
        <a:p>
          <a:endParaRPr lang="en-US"/>
        </a:p>
      </dgm:t>
    </dgm:pt>
    <dgm:pt modelId="{24731193-4985-4C05-8B45-5712E25E55B3}" type="sibTrans" cxnId="{901F7F55-67AA-4EE4-8CD9-1E77055C36A1}">
      <dgm:prSet/>
      <dgm:spPr/>
      <dgm:t>
        <a:bodyPr/>
        <a:lstStyle/>
        <a:p>
          <a:endParaRPr lang="en-US"/>
        </a:p>
      </dgm:t>
    </dgm:pt>
    <dgm:pt modelId="{7A2A7AB3-40CA-40DA-8F4F-9A4A7CB2A175}">
      <dgm:prSet/>
      <dgm:spPr/>
      <dgm:t>
        <a:bodyPr/>
        <a:lstStyle/>
        <a:p>
          <a:r>
            <a:rPr lang="en-US"/>
            <a:t>Highlight how differently the planning windows optimize in uncertainty</a:t>
          </a:r>
        </a:p>
      </dgm:t>
    </dgm:pt>
    <dgm:pt modelId="{A18937E2-EC63-4508-81C7-5094FAF8CCCB}" type="parTrans" cxnId="{A75E20F6-16A8-438B-8B13-3C3736C7ED13}">
      <dgm:prSet/>
      <dgm:spPr/>
      <dgm:t>
        <a:bodyPr/>
        <a:lstStyle/>
        <a:p>
          <a:endParaRPr lang="en-US"/>
        </a:p>
      </dgm:t>
    </dgm:pt>
    <dgm:pt modelId="{122D21AA-D23A-4747-A1F3-B57D8383EC95}" type="sibTrans" cxnId="{A75E20F6-16A8-438B-8B13-3C3736C7ED13}">
      <dgm:prSet/>
      <dgm:spPr/>
      <dgm:t>
        <a:bodyPr/>
        <a:lstStyle/>
        <a:p>
          <a:endParaRPr lang="en-US"/>
        </a:p>
      </dgm:t>
    </dgm:pt>
    <dgm:pt modelId="{6ECAEF4E-D0F9-4238-9EE9-14D35530C7AF}">
      <dgm:prSet/>
      <dgm:spPr/>
      <dgm:t>
        <a:bodyPr/>
        <a:lstStyle/>
        <a:p>
          <a:r>
            <a:rPr lang="en-US"/>
            <a:t>Incorporate weather data and impact on earnings</a:t>
          </a:r>
        </a:p>
      </dgm:t>
    </dgm:pt>
    <dgm:pt modelId="{8C42BC94-8F1D-48D0-A744-3CBF5D4420F7}" type="parTrans" cxnId="{D45442CA-7D3F-4F31-B0D6-A596EF2949D9}">
      <dgm:prSet/>
      <dgm:spPr/>
      <dgm:t>
        <a:bodyPr/>
        <a:lstStyle/>
        <a:p>
          <a:endParaRPr lang="en-US"/>
        </a:p>
      </dgm:t>
    </dgm:pt>
    <dgm:pt modelId="{EE926597-5EEF-46B9-894C-08206F487E9B}" type="sibTrans" cxnId="{D45442CA-7D3F-4F31-B0D6-A596EF2949D9}">
      <dgm:prSet/>
      <dgm:spPr/>
      <dgm:t>
        <a:bodyPr/>
        <a:lstStyle/>
        <a:p>
          <a:endParaRPr lang="en-US"/>
        </a:p>
      </dgm:t>
    </dgm:pt>
    <dgm:pt modelId="{72728F26-3038-46BB-9A1C-44172B1E90BE}">
      <dgm:prSet/>
      <dgm:spPr/>
      <dgm:t>
        <a:bodyPr/>
        <a:lstStyle/>
        <a:p>
          <a:r>
            <a:rPr lang="en-US"/>
            <a:t>Weather patterns alter market pricing, how does the asset respond when optimizing?</a:t>
          </a:r>
        </a:p>
      </dgm:t>
    </dgm:pt>
    <dgm:pt modelId="{69FF824E-8738-457F-9D91-10F488503FFA}" type="parTrans" cxnId="{1600C284-C6AA-42AF-A288-9F9198215505}">
      <dgm:prSet/>
      <dgm:spPr/>
      <dgm:t>
        <a:bodyPr/>
        <a:lstStyle/>
        <a:p>
          <a:endParaRPr lang="en-US"/>
        </a:p>
      </dgm:t>
    </dgm:pt>
    <dgm:pt modelId="{B1D4CDE1-A527-4C3B-A89D-5B0D17F56939}" type="sibTrans" cxnId="{1600C284-C6AA-42AF-A288-9F9198215505}">
      <dgm:prSet/>
      <dgm:spPr/>
      <dgm:t>
        <a:bodyPr/>
        <a:lstStyle/>
        <a:p>
          <a:endParaRPr lang="en-US"/>
        </a:p>
      </dgm:t>
    </dgm:pt>
    <dgm:pt modelId="{76982413-43FE-4596-962A-1B8FDCFC76CB}">
      <dgm:prSet/>
      <dgm:spPr/>
      <dgm:t>
        <a:bodyPr/>
        <a:lstStyle/>
        <a:p>
          <a:r>
            <a:rPr lang="en-US"/>
            <a:t>Sensitivity of the Model to Inputs</a:t>
          </a:r>
        </a:p>
      </dgm:t>
    </dgm:pt>
    <dgm:pt modelId="{B5BB7962-FA43-4D0C-9DE3-7A392BB21C22}" type="parTrans" cxnId="{D6D5D34C-545D-4164-8B8B-41F303590D00}">
      <dgm:prSet/>
      <dgm:spPr/>
      <dgm:t>
        <a:bodyPr/>
        <a:lstStyle/>
        <a:p>
          <a:endParaRPr lang="en-US"/>
        </a:p>
      </dgm:t>
    </dgm:pt>
    <dgm:pt modelId="{C7150025-6734-4E33-BEEA-E2300AE12577}" type="sibTrans" cxnId="{D6D5D34C-545D-4164-8B8B-41F303590D00}">
      <dgm:prSet/>
      <dgm:spPr/>
      <dgm:t>
        <a:bodyPr/>
        <a:lstStyle/>
        <a:p>
          <a:endParaRPr lang="en-US"/>
        </a:p>
      </dgm:t>
    </dgm:pt>
    <dgm:pt modelId="{1CE5BD28-B258-4057-B67C-624E4C869EA9}">
      <dgm:prSet/>
      <dgm:spPr/>
      <dgm:t>
        <a:bodyPr/>
        <a:lstStyle/>
        <a:p>
          <a:r>
            <a:rPr lang="en-US"/>
            <a:t>Min/max capacity, round trip efficiency, through put efficiency, etc.</a:t>
          </a:r>
        </a:p>
      </dgm:t>
    </dgm:pt>
    <dgm:pt modelId="{B67E3BF3-F424-40B6-BBAA-77E9AC94DB6F}" type="parTrans" cxnId="{10832BD0-E5D3-452A-A3D8-CDAF8E051ECC}">
      <dgm:prSet/>
      <dgm:spPr/>
      <dgm:t>
        <a:bodyPr/>
        <a:lstStyle/>
        <a:p>
          <a:endParaRPr lang="en-US"/>
        </a:p>
      </dgm:t>
    </dgm:pt>
    <dgm:pt modelId="{508E045C-BF7A-4B69-BB10-F41E54461269}" type="sibTrans" cxnId="{10832BD0-E5D3-452A-A3D8-CDAF8E051ECC}">
      <dgm:prSet/>
      <dgm:spPr/>
      <dgm:t>
        <a:bodyPr/>
        <a:lstStyle/>
        <a:p>
          <a:endParaRPr lang="en-US"/>
        </a:p>
      </dgm:t>
    </dgm:pt>
    <dgm:pt modelId="{1A8D9554-5553-493C-A27E-DC75F2F44C7D}" type="pres">
      <dgm:prSet presAssocID="{96C09CED-24F3-4133-9FB2-AF055470A4A2}" presName="Name0" presStyleCnt="0">
        <dgm:presLayoutVars>
          <dgm:dir/>
          <dgm:animLvl val="lvl"/>
          <dgm:resizeHandles val="exact"/>
        </dgm:presLayoutVars>
      </dgm:prSet>
      <dgm:spPr/>
    </dgm:pt>
    <dgm:pt modelId="{1BF5A4A3-E728-4D92-B0A5-F7BA419B1717}" type="pres">
      <dgm:prSet presAssocID="{DC0B6BA8-F8B6-4BDE-B13B-51C673AFEE62}" presName="linNode" presStyleCnt="0"/>
      <dgm:spPr/>
    </dgm:pt>
    <dgm:pt modelId="{2BBD935E-0000-44FF-A1AC-865D997C1056}" type="pres">
      <dgm:prSet presAssocID="{DC0B6BA8-F8B6-4BDE-B13B-51C673AFEE62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DE250777-E16E-498E-A7A8-4AA011543393}" type="pres">
      <dgm:prSet presAssocID="{DC0B6BA8-F8B6-4BDE-B13B-51C673AFEE62}" presName="descendantText" presStyleLbl="alignAccFollowNode1" presStyleIdx="0" presStyleCnt="3">
        <dgm:presLayoutVars>
          <dgm:bulletEnabled val="1"/>
        </dgm:presLayoutVars>
      </dgm:prSet>
      <dgm:spPr/>
    </dgm:pt>
    <dgm:pt modelId="{F9D7D54C-273A-4B78-9C54-EFD8A5D676FD}" type="pres">
      <dgm:prSet presAssocID="{24731193-4985-4C05-8B45-5712E25E55B3}" presName="sp" presStyleCnt="0"/>
      <dgm:spPr/>
    </dgm:pt>
    <dgm:pt modelId="{992CE01F-5ECD-4416-B125-4363624EE10E}" type="pres">
      <dgm:prSet presAssocID="{6ECAEF4E-D0F9-4238-9EE9-14D35530C7AF}" presName="linNode" presStyleCnt="0"/>
      <dgm:spPr/>
    </dgm:pt>
    <dgm:pt modelId="{521D6771-04B8-4A01-BE90-69FB8029B90C}" type="pres">
      <dgm:prSet presAssocID="{6ECAEF4E-D0F9-4238-9EE9-14D35530C7AF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ABB75EDC-9A47-458E-99D9-75B4C86CCA73}" type="pres">
      <dgm:prSet presAssocID="{6ECAEF4E-D0F9-4238-9EE9-14D35530C7AF}" presName="descendantText" presStyleLbl="alignAccFollowNode1" presStyleIdx="1" presStyleCnt="3">
        <dgm:presLayoutVars>
          <dgm:bulletEnabled val="1"/>
        </dgm:presLayoutVars>
      </dgm:prSet>
      <dgm:spPr/>
    </dgm:pt>
    <dgm:pt modelId="{E95DFDF0-EBE9-4C0A-9969-0928FFD4E4BF}" type="pres">
      <dgm:prSet presAssocID="{EE926597-5EEF-46B9-894C-08206F487E9B}" presName="sp" presStyleCnt="0"/>
      <dgm:spPr/>
    </dgm:pt>
    <dgm:pt modelId="{6B724B0E-B53D-4A45-AE7D-9733A202E694}" type="pres">
      <dgm:prSet presAssocID="{76982413-43FE-4596-962A-1B8FDCFC76CB}" presName="linNode" presStyleCnt="0"/>
      <dgm:spPr/>
    </dgm:pt>
    <dgm:pt modelId="{99A56F46-E187-4C87-A363-83C9D1A80D37}" type="pres">
      <dgm:prSet presAssocID="{76982413-43FE-4596-962A-1B8FDCFC76CB}" presName="parentText" presStyleLbl="node1" presStyleIdx="2" presStyleCnt="3">
        <dgm:presLayoutVars>
          <dgm:chMax val="1"/>
          <dgm:bulletEnabled val="1"/>
        </dgm:presLayoutVars>
      </dgm:prSet>
      <dgm:spPr/>
    </dgm:pt>
    <dgm:pt modelId="{BF2795CD-C177-467C-B330-58A726D4A835}" type="pres">
      <dgm:prSet presAssocID="{76982413-43FE-4596-962A-1B8FDCFC76CB}" presName="descendantText" presStyleLbl="alignAccFollowNode1" presStyleIdx="2" presStyleCnt="3">
        <dgm:presLayoutVars>
          <dgm:bulletEnabled val="1"/>
        </dgm:presLayoutVars>
      </dgm:prSet>
      <dgm:spPr/>
    </dgm:pt>
  </dgm:ptLst>
  <dgm:cxnLst>
    <dgm:cxn modelId="{37411914-C453-42AD-AA10-BF0FA52325A6}" type="presOf" srcId="{96C09CED-24F3-4133-9FB2-AF055470A4A2}" destId="{1A8D9554-5553-493C-A27E-DC75F2F44C7D}" srcOrd="0" destOrd="0" presId="urn:microsoft.com/office/officeart/2005/8/layout/vList5"/>
    <dgm:cxn modelId="{8FA68E15-C371-460F-A840-D0AF5C7401B3}" type="presOf" srcId="{72728F26-3038-46BB-9A1C-44172B1E90BE}" destId="{ABB75EDC-9A47-458E-99D9-75B4C86CCA73}" srcOrd="0" destOrd="0" presId="urn:microsoft.com/office/officeart/2005/8/layout/vList5"/>
    <dgm:cxn modelId="{720E655B-B9AF-4880-96C9-8DC7CC358EFE}" type="presOf" srcId="{76982413-43FE-4596-962A-1B8FDCFC76CB}" destId="{99A56F46-E187-4C87-A363-83C9D1A80D37}" srcOrd="0" destOrd="0" presId="urn:microsoft.com/office/officeart/2005/8/layout/vList5"/>
    <dgm:cxn modelId="{0786044C-5A44-4E49-8FC8-FC9274957E48}" type="presOf" srcId="{6ECAEF4E-D0F9-4238-9EE9-14D35530C7AF}" destId="{521D6771-04B8-4A01-BE90-69FB8029B90C}" srcOrd="0" destOrd="0" presId="urn:microsoft.com/office/officeart/2005/8/layout/vList5"/>
    <dgm:cxn modelId="{D6D5D34C-545D-4164-8B8B-41F303590D00}" srcId="{96C09CED-24F3-4133-9FB2-AF055470A4A2}" destId="{76982413-43FE-4596-962A-1B8FDCFC76CB}" srcOrd="2" destOrd="0" parTransId="{B5BB7962-FA43-4D0C-9DE3-7A392BB21C22}" sibTransId="{C7150025-6734-4E33-BEEA-E2300AE12577}"/>
    <dgm:cxn modelId="{00B42172-00B4-4615-A29F-7E94CD267273}" type="presOf" srcId="{DC0B6BA8-F8B6-4BDE-B13B-51C673AFEE62}" destId="{2BBD935E-0000-44FF-A1AC-865D997C1056}" srcOrd="0" destOrd="0" presId="urn:microsoft.com/office/officeart/2005/8/layout/vList5"/>
    <dgm:cxn modelId="{901F7F55-67AA-4EE4-8CD9-1E77055C36A1}" srcId="{96C09CED-24F3-4133-9FB2-AF055470A4A2}" destId="{DC0B6BA8-F8B6-4BDE-B13B-51C673AFEE62}" srcOrd="0" destOrd="0" parTransId="{88A7D5DE-9FBF-4E94-910F-6721A4E327DC}" sibTransId="{24731193-4985-4C05-8B45-5712E25E55B3}"/>
    <dgm:cxn modelId="{1600C284-C6AA-42AF-A288-9F9198215505}" srcId="{6ECAEF4E-D0F9-4238-9EE9-14D35530C7AF}" destId="{72728F26-3038-46BB-9A1C-44172B1E90BE}" srcOrd="0" destOrd="0" parTransId="{69FF824E-8738-457F-9D91-10F488503FFA}" sibTransId="{B1D4CDE1-A527-4C3B-A89D-5B0D17F56939}"/>
    <dgm:cxn modelId="{EEB24896-9741-49B5-9198-AE35670800DA}" type="presOf" srcId="{1CE5BD28-B258-4057-B67C-624E4C869EA9}" destId="{BF2795CD-C177-467C-B330-58A726D4A835}" srcOrd="0" destOrd="0" presId="urn:microsoft.com/office/officeart/2005/8/layout/vList5"/>
    <dgm:cxn modelId="{5D3D2DA4-8CBF-43E0-89C5-C2F31B4E0360}" type="presOf" srcId="{7A2A7AB3-40CA-40DA-8F4F-9A4A7CB2A175}" destId="{DE250777-E16E-498E-A7A8-4AA011543393}" srcOrd="0" destOrd="0" presId="urn:microsoft.com/office/officeart/2005/8/layout/vList5"/>
    <dgm:cxn modelId="{D45442CA-7D3F-4F31-B0D6-A596EF2949D9}" srcId="{96C09CED-24F3-4133-9FB2-AF055470A4A2}" destId="{6ECAEF4E-D0F9-4238-9EE9-14D35530C7AF}" srcOrd="1" destOrd="0" parTransId="{8C42BC94-8F1D-48D0-A744-3CBF5D4420F7}" sibTransId="{EE926597-5EEF-46B9-894C-08206F487E9B}"/>
    <dgm:cxn modelId="{10832BD0-E5D3-452A-A3D8-CDAF8E051ECC}" srcId="{76982413-43FE-4596-962A-1B8FDCFC76CB}" destId="{1CE5BD28-B258-4057-B67C-624E4C869EA9}" srcOrd="0" destOrd="0" parTransId="{B67E3BF3-F424-40B6-BBAA-77E9AC94DB6F}" sibTransId="{508E045C-BF7A-4B69-BB10-F41E54461269}"/>
    <dgm:cxn modelId="{A75E20F6-16A8-438B-8B13-3C3736C7ED13}" srcId="{DC0B6BA8-F8B6-4BDE-B13B-51C673AFEE62}" destId="{7A2A7AB3-40CA-40DA-8F4F-9A4A7CB2A175}" srcOrd="0" destOrd="0" parTransId="{A18937E2-EC63-4508-81C7-5094FAF8CCCB}" sibTransId="{122D21AA-D23A-4747-A1F3-B57D8383EC95}"/>
    <dgm:cxn modelId="{D298C939-1D00-41B6-B0A0-D9A6A6F9C054}" type="presParOf" srcId="{1A8D9554-5553-493C-A27E-DC75F2F44C7D}" destId="{1BF5A4A3-E728-4D92-B0A5-F7BA419B1717}" srcOrd="0" destOrd="0" presId="urn:microsoft.com/office/officeart/2005/8/layout/vList5"/>
    <dgm:cxn modelId="{8C4B1C8F-D3BA-46D7-9B7C-EFA283D0DB06}" type="presParOf" srcId="{1BF5A4A3-E728-4D92-B0A5-F7BA419B1717}" destId="{2BBD935E-0000-44FF-A1AC-865D997C1056}" srcOrd="0" destOrd="0" presId="urn:microsoft.com/office/officeart/2005/8/layout/vList5"/>
    <dgm:cxn modelId="{5F671F28-86B2-4EED-9E96-E28A5F8FB69B}" type="presParOf" srcId="{1BF5A4A3-E728-4D92-B0A5-F7BA419B1717}" destId="{DE250777-E16E-498E-A7A8-4AA011543393}" srcOrd="1" destOrd="0" presId="urn:microsoft.com/office/officeart/2005/8/layout/vList5"/>
    <dgm:cxn modelId="{68D9C2BF-7816-4C5B-AFB3-11C7E210207F}" type="presParOf" srcId="{1A8D9554-5553-493C-A27E-DC75F2F44C7D}" destId="{F9D7D54C-273A-4B78-9C54-EFD8A5D676FD}" srcOrd="1" destOrd="0" presId="urn:microsoft.com/office/officeart/2005/8/layout/vList5"/>
    <dgm:cxn modelId="{0D82596A-330F-401B-8542-10106BC2EE17}" type="presParOf" srcId="{1A8D9554-5553-493C-A27E-DC75F2F44C7D}" destId="{992CE01F-5ECD-4416-B125-4363624EE10E}" srcOrd="2" destOrd="0" presId="urn:microsoft.com/office/officeart/2005/8/layout/vList5"/>
    <dgm:cxn modelId="{7425F67D-48BA-442E-A1D0-B46D5528ECC8}" type="presParOf" srcId="{992CE01F-5ECD-4416-B125-4363624EE10E}" destId="{521D6771-04B8-4A01-BE90-69FB8029B90C}" srcOrd="0" destOrd="0" presId="urn:microsoft.com/office/officeart/2005/8/layout/vList5"/>
    <dgm:cxn modelId="{31AD3F6D-44CE-4A26-AFBD-F806F96B2E98}" type="presParOf" srcId="{992CE01F-5ECD-4416-B125-4363624EE10E}" destId="{ABB75EDC-9A47-458E-99D9-75B4C86CCA73}" srcOrd="1" destOrd="0" presId="urn:microsoft.com/office/officeart/2005/8/layout/vList5"/>
    <dgm:cxn modelId="{0C721790-A5EA-488C-A738-CAAA2DB4795C}" type="presParOf" srcId="{1A8D9554-5553-493C-A27E-DC75F2F44C7D}" destId="{E95DFDF0-EBE9-4C0A-9969-0928FFD4E4BF}" srcOrd="3" destOrd="0" presId="urn:microsoft.com/office/officeart/2005/8/layout/vList5"/>
    <dgm:cxn modelId="{FF312599-80AC-42DC-87E5-8DABBC3D6F66}" type="presParOf" srcId="{1A8D9554-5553-493C-A27E-DC75F2F44C7D}" destId="{6B724B0E-B53D-4A45-AE7D-9733A202E694}" srcOrd="4" destOrd="0" presId="urn:microsoft.com/office/officeart/2005/8/layout/vList5"/>
    <dgm:cxn modelId="{4B9904A8-BAFE-4E10-8833-16430EDDBE3D}" type="presParOf" srcId="{6B724B0E-B53D-4A45-AE7D-9733A202E694}" destId="{99A56F46-E187-4C87-A363-83C9D1A80D37}" srcOrd="0" destOrd="0" presId="urn:microsoft.com/office/officeart/2005/8/layout/vList5"/>
    <dgm:cxn modelId="{729DCA5C-1807-4594-90C5-40A3BEF6763C}" type="presParOf" srcId="{6B724B0E-B53D-4A45-AE7D-9733A202E694}" destId="{BF2795CD-C177-467C-B330-58A726D4A835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A570AC-C565-4E68-AE4A-499FC4CA095A}">
      <dsp:nvSpPr>
        <dsp:cNvPr id="0" name=""/>
        <dsp:cNvSpPr/>
      </dsp:nvSpPr>
      <dsp:spPr>
        <a:xfrm>
          <a:off x="0" y="390"/>
          <a:ext cx="6237359" cy="53711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3D41AF9-355C-4922-B223-BB8CF11A55B6}">
      <dsp:nvSpPr>
        <dsp:cNvPr id="0" name=""/>
        <dsp:cNvSpPr/>
      </dsp:nvSpPr>
      <dsp:spPr>
        <a:xfrm>
          <a:off x="162478" y="121241"/>
          <a:ext cx="295415" cy="29541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A9A1BAD-C73C-43DC-84EA-17B9E021DCF1}">
      <dsp:nvSpPr>
        <dsp:cNvPr id="0" name=""/>
        <dsp:cNvSpPr/>
      </dsp:nvSpPr>
      <dsp:spPr>
        <a:xfrm>
          <a:off x="620372" y="390"/>
          <a:ext cx="5616986" cy="5371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6845" tIns="56845" rIns="56845" bIns="56845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Background</a:t>
          </a:r>
        </a:p>
      </dsp:txBody>
      <dsp:txXfrm>
        <a:off x="620372" y="390"/>
        <a:ext cx="5616986" cy="537118"/>
      </dsp:txXfrm>
    </dsp:sp>
    <dsp:sp modelId="{667C2934-54E0-4DF1-A2B3-C2C0D07CD431}">
      <dsp:nvSpPr>
        <dsp:cNvPr id="0" name=""/>
        <dsp:cNvSpPr/>
      </dsp:nvSpPr>
      <dsp:spPr>
        <a:xfrm>
          <a:off x="0" y="671788"/>
          <a:ext cx="6237359" cy="53711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64BD678-943C-45C5-8DD3-E93EC842E43D}">
      <dsp:nvSpPr>
        <dsp:cNvPr id="0" name=""/>
        <dsp:cNvSpPr/>
      </dsp:nvSpPr>
      <dsp:spPr>
        <a:xfrm>
          <a:off x="162478" y="792640"/>
          <a:ext cx="295415" cy="29541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55961DB-17B2-4074-B362-E7FCCE40F14A}">
      <dsp:nvSpPr>
        <dsp:cNvPr id="0" name=""/>
        <dsp:cNvSpPr/>
      </dsp:nvSpPr>
      <dsp:spPr>
        <a:xfrm>
          <a:off x="620372" y="671788"/>
          <a:ext cx="5616986" cy="5371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6845" tIns="56845" rIns="56845" bIns="56845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Motivation</a:t>
          </a:r>
        </a:p>
      </dsp:txBody>
      <dsp:txXfrm>
        <a:off x="620372" y="671788"/>
        <a:ext cx="5616986" cy="537118"/>
      </dsp:txXfrm>
    </dsp:sp>
    <dsp:sp modelId="{30B1537A-4084-4A94-B5BE-5B9875394E2A}">
      <dsp:nvSpPr>
        <dsp:cNvPr id="0" name=""/>
        <dsp:cNvSpPr/>
      </dsp:nvSpPr>
      <dsp:spPr>
        <a:xfrm>
          <a:off x="0" y="1343187"/>
          <a:ext cx="6237359" cy="53711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96664CD-0CF9-4EC5-905C-0EC735574422}">
      <dsp:nvSpPr>
        <dsp:cNvPr id="0" name=""/>
        <dsp:cNvSpPr/>
      </dsp:nvSpPr>
      <dsp:spPr>
        <a:xfrm>
          <a:off x="162478" y="1464039"/>
          <a:ext cx="295415" cy="29541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639FE40-E3B7-485C-A554-B35B29EB2DB2}">
      <dsp:nvSpPr>
        <dsp:cNvPr id="0" name=""/>
        <dsp:cNvSpPr/>
      </dsp:nvSpPr>
      <dsp:spPr>
        <a:xfrm>
          <a:off x="620372" y="1343187"/>
          <a:ext cx="5616986" cy="5371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6845" tIns="56845" rIns="56845" bIns="56845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Terminology</a:t>
          </a:r>
        </a:p>
      </dsp:txBody>
      <dsp:txXfrm>
        <a:off x="620372" y="1343187"/>
        <a:ext cx="5616986" cy="537118"/>
      </dsp:txXfrm>
    </dsp:sp>
    <dsp:sp modelId="{AF89F890-2D11-4B1F-844D-4463C71E7C60}">
      <dsp:nvSpPr>
        <dsp:cNvPr id="0" name=""/>
        <dsp:cNvSpPr/>
      </dsp:nvSpPr>
      <dsp:spPr>
        <a:xfrm>
          <a:off x="0" y="2014586"/>
          <a:ext cx="6237359" cy="53711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8F9AE14-8C8D-4FAC-A691-41EEF052AECE}">
      <dsp:nvSpPr>
        <dsp:cNvPr id="0" name=""/>
        <dsp:cNvSpPr/>
      </dsp:nvSpPr>
      <dsp:spPr>
        <a:xfrm>
          <a:off x="162478" y="2135437"/>
          <a:ext cx="295415" cy="29541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46CB2E-1110-45C1-B3CB-5EB63B6C4721}">
      <dsp:nvSpPr>
        <dsp:cNvPr id="0" name=""/>
        <dsp:cNvSpPr/>
      </dsp:nvSpPr>
      <dsp:spPr>
        <a:xfrm>
          <a:off x="620372" y="2014586"/>
          <a:ext cx="5616986" cy="5371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6845" tIns="56845" rIns="56845" bIns="56845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Problem and Data</a:t>
          </a:r>
        </a:p>
      </dsp:txBody>
      <dsp:txXfrm>
        <a:off x="620372" y="2014586"/>
        <a:ext cx="5616986" cy="537118"/>
      </dsp:txXfrm>
    </dsp:sp>
    <dsp:sp modelId="{526B425E-B0A8-4A71-BCE5-C1E51D8F0560}">
      <dsp:nvSpPr>
        <dsp:cNvPr id="0" name=""/>
        <dsp:cNvSpPr/>
      </dsp:nvSpPr>
      <dsp:spPr>
        <a:xfrm>
          <a:off x="0" y="2685984"/>
          <a:ext cx="6237359" cy="53711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C838108-998E-4C56-9A1E-52B6F6B5A0C2}">
      <dsp:nvSpPr>
        <dsp:cNvPr id="0" name=""/>
        <dsp:cNvSpPr/>
      </dsp:nvSpPr>
      <dsp:spPr>
        <a:xfrm>
          <a:off x="162478" y="2806836"/>
          <a:ext cx="295415" cy="295415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BB2940F-1E6F-4367-A21D-DC8B76C197C9}">
      <dsp:nvSpPr>
        <dsp:cNvPr id="0" name=""/>
        <dsp:cNvSpPr/>
      </dsp:nvSpPr>
      <dsp:spPr>
        <a:xfrm>
          <a:off x="620372" y="2685984"/>
          <a:ext cx="5616986" cy="5371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6845" tIns="56845" rIns="56845" bIns="56845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Modeling</a:t>
          </a:r>
        </a:p>
      </dsp:txBody>
      <dsp:txXfrm>
        <a:off x="620372" y="2685984"/>
        <a:ext cx="5616986" cy="537118"/>
      </dsp:txXfrm>
    </dsp:sp>
    <dsp:sp modelId="{392997FE-F5F9-4E6D-8616-9712E6D9A083}">
      <dsp:nvSpPr>
        <dsp:cNvPr id="0" name=""/>
        <dsp:cNvSpPr/>
      </dsp:nvSpPr>
      <dsp:spPr>
        <a:xfrm>
          <a:off x="0" y="3357383"/>
          <a:ext cx="6237359" cy="53711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87B0404-D2C5-4EB3-9331-6A72A2B598A8}">
      <dsp:nvSpPr>
        <dsp:cNvPr id="0" name=""/>
        <dsp:cNvSpPr/>
      </dsp:nvSpPr>
      <dsp:spPr>
        <a:xfrm>
          <a:off x="162478" y="3478235"/>
          <a:ext cx="295415" cy="295415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E333BF8-E266-4BB7-B83F-2293E4C29D4F}">
      <dsp:nvSpPr>
        <dsp:cNvPr id="0" name=""/>
        <dsp:cNvSpPr/>
      </dsp:nvSpPr>
      <dsp:spPr>
        <a:xfrm>
          <a:off x="620372" y="3357383"/>
          <a:ext cx="5616986" cy="5371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6845" tIns="56845" rIns="56845" bIns="56845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Results</a:t>
          </a:r>
        </a:p>
      </dsp:txBody>
      <dsp:txXfrm>
        <a:off x="620372" y="3357383"/>
        <a:ext cx="5616986" cy="537118"/>
      </dsp:txXfrm>
    </dsp:sp>
    <dsp:sp modelId="{886B8CDC-1299-41AB-85C5-3880E9BF6402}">
      <dsp:nvSpPr>
        <dsp:cNvPr id="0" name=""/>
        <dsp:cNvSpPr/>
      </dsp:nvSpPr>
      <dsp:spPr>
        <a:xfrm>
          <a:off x="0" y="4028781"/>
          <a:ext cx="6237359" cy="53711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D75BE68-1666-4C5A-9117-1F2E8F476D4D}">
      <dsp:nvSpPr>
        <dsp:cNvPr id="0" name=""/>
        <dsp:cNvSpPr/>
      </dsp:nvSpPr>
      <dsp:spPr>
        <a:xfrm>
          <a:off x="162478" y="4149633"/>
          <a:ext cx="295415" cy="295415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5AC214-03DA-434A-92EE-561377E6E05B}">
      <dsp:nvSpPr>
        <dsp:cNvPr id="0" name=""/>
        <dsp:cNvSpPr/>
      </dsp:nvSpPr>
      <dsp:spPr>
        <a:xfrm>
          <a:off x="620372" y="4028781"/>
          <a:ext cx="5616986" cy="5371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6845" tIns="56845" rIns="56845" bIns="56845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Conclusion</a:t>
          </a:r>
          <a:endParaRPr lang="en-US" sz="1600" kern="1200" dirty="0"/>
        </a:p>
      </dsp:txBody>
      <dsp:txXfrm>
        <a:off x="620372" y="4028781"/>
        <a:ext cx="5616986" cy="53711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46D64DD-6AB7-46AF-B6C1-8835BA6045AA}">
      <dsp:nvSpPr>
        <dsp:cNvPr id="0" name=""/>
        <dsp:cNvSpPr/>
      </dsp:nvSpPr>
      <dsp:spPr>
        <a:xfrm>
          <a:off x="625409" y="40818"/>
          <a:ext cx="1749937" cy="1749937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D30183E-8C2C-4AA7-9064-807526B9441A}">
      <dsp:nvSpPr>
        <dsp:cNvPr id="0" name=""/>
        <dsp:cNvSpPr/>
      </dsp:nvSpPr>
      <dsp:spPr>
        <a:xfrm>
          <a:off x="998346" y="413756"/>
          <a:ext cx="1004062" cy="10040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9BC2A5-3DC9-42DD-957C-C7AA061286CE}">
      <dsp:nvSpPr>
        <dsp:cNvPr id="0" name=""/>
        <dsp:cNvSpPr/>
      </dsp:nvSpPr>
      <dsp:spPr>
        <a:xfrm>
          <a:off x="66003" y="2335819"/>
          <a:ext cx="2868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400" kern="1200" dirty="0"/>
            <a:t>Graduate Student at UNO and Supply Chain Analyst for Frito Lay</a:t>
          </a:r>
        </a:p>
      </dsp:txBody>
      <dsp:txXfrm>
        <a:off x="66003" y="2335819"/>
        <a:ext cx="2868750" cy="720000"/>
      </dsp:txXfrm>
    </dsp:sp>
    <dsp:sp modelId="{0D97C40B-DF7D-482C-A28F-6A5B59FCDE81}">
      <dsp:nvSpPr>
        <dsp:cNvPr id="0" name=""/>
        <dsp:cNvSpPr/>
      </dsp:nvSpPr>
      <dsp:spPr>
        <a:xfrm>
          <a:off x="3996190" y="40818"/>
          <a:ext cx="1749937" cy="1749937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3FA65D2-3FDA-43E3-825E-E5814D0C9858}">
      <dsp:nvSpPr>
        <dsp:cNvPr id="0" name=""/>
        <dsp:cNvSpPr/>
      </dsp:nvSpPr>
      <dsp:spPr>
        <a:xfrm>
          <a:off x="4369128" y="413756"/>
          <a:ext cx="1004062" cy="10040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E106081-A15B-4AC1-AC28-1E627DAD67C2}">
      <dsp:nvSpPr>
        <dsp:cNvPr id="0" name=""/>
        <dsp:cNvSpPr/>
      </dsp:nvSpPr>
      <dsp:spPr>
        <a:xfrm>
          <a:off x="3436784" y="2335819"/>
          <a:ext cx="2868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400" kern="1200"/>
            <a:t>Collaboration between UNO Math Department and OPPD</a:t>
          </a:r>
        </a:p>
      </dsp:txBody>
      <dsp:txXfrm>
        <a:off x="3436784" y="2335819"/>
        <a:ext cx="2868750" cy="720000"/>
      </dsp:txXfrm>
    </dsp:sp>
    <dsp:sp modelId="{B1A4742C-D9A2-423D-B41B-E335A0454605}">
      <dsp:nvSpPr>
        <dsp:cNvPr id="0" name=""/>
        <dsp:cNvSpPr/>
      </dsp:nvSpPr>
      <dsp:spPr>
        <a:xfrm>
          <a:off x="7366972" y="40818"/>
          <a:ext cx="1749937" cy="1749937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502C1C6-2F73-47CC-B9DB-7CF8E192746A}">
      <dsp:nvSpPr>
        <dsp:cNvPr id="0" name=""/>
        <dsp:cNvSpPr/>
      </dsp:nvSpPr>
      <dsp:spPr>
        <a:xfrm>
          <a:off x="7739909" y="413756"/>
          <a:ext cx="1004062" cy="100406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99B549-A969-428E-AF56-F6DE9A306C08}">
      <dsp:nvSpPr>
        <dsp:cNvPr id="0" name=""/>
        <dsp:cNvSpPr/>
      </dsp:nvSpPr>
      <dsp:spPr>
        <a:xfrm>
          <a:off x="6807565" y="2335819"/>
          <a:ext cx="2868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400" kern="1200"/>
            <a:t>Energy Market Study and Battery Energy Storage System (BESS) Modeling effort</a:t>
          </a:r>
        </a:p>
      </dsp:txBody>
      <dsp:txXfrm>
        <a:off x="6807565" y="2335819"/>
        <a:ext cx="2868750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0ACD83-360E-4E45-B803-2770C0418B11}">
      <dsp:nvSpPr>
        <dsp:cNvPr id="0" name=""/>
        <dsp:cNvSpPr/>
      </dsp:nvSpPr>
      <dsp:spPr>
        <a:xfrm>
          <a:off x="0" y="553709"/>
          <a:ext cx="6492875" cy="75582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Expected earnings on the battery are greater when using a 5-minute planning window.</a:t>
          </a:r>
        </a:p>
      </dsp:txBody>
      <dsp:txXfrm>
        <a:off x="36896" y="590605"/>
        <a:ext cx="6419083" cy="682028"/>
      </dsp:txXfrm>
    </dsp:sp>
    <dsp:sp modelId="{EE94DFF0-9BA5-4541-9821-29515687BD3F}">
      <dsp:nvSpPr>
        <dsp:cNvPr id="0" name=""/>
        <dsp:cNvSpPr/>
      </dsp:nvSpPr>
      <dsp:spPr>
        <a:xfrm>
          <a:off x="0" y="1364249"/>
          <a:ext cx="6492875" cy="755820"/>
        </a:xfrm>
        <a:prstGeom prst="roundRect">
          <a:avLst/>
        </a:prstGeom>
        <a:solidFill>
          <a:schemeClr val="accent5">
            <a:hueOff val="-928905"/>
            <a:satOff val="914"/>
            <a:lumOff val="2059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The 5-minute planning window can take advantage of time periods with a lot of price variance more readily.</a:t>
          </a:r>
        </a:p>
      </dsp:txBody>
      <dsp:txXfrm>
        <a:off x="36896" y="1401145"/>
        <a:ext cx="6419083" cy="682028"/>
      </dsp:txXfrm>
    </dsp:sp>
    <dsp:sp modelId="{890D00D9-EC32-449D-A9A9-82D840E5A8BB}">
      <dsp:nvSpPr>
        <dsp:cNvPr id="0" name=""/>
        <dsp:cNvSpPr/>
      </dsp:nvSpPr>
      <dsp:spPr>
        <a:xfrm>
          <a:off x="0" y="2174790"/>
          <a:ext cx="6492875" cy="755820"/>
        </a:xfrm>
        <a:prstGeom prst="roundRect">
          <a:avLst/>
        </a:prstGeom>
        <a:solidFill>
          <a:schemeClr val="accent5">
            <a:hueOff val="-1857811"/>
            <a:satOff val="1829"/>
            <a:lumOff val="4118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An asset will more often choose to charge when buying from the RT market, and discharge buying from the DA market.</a:t>
          </a:r>
        </a:p>
      </dsp:txBody>
      <dsp:txXfrm>
        <a:off x="36896" y="2211686"/>
        <a:ext cx="6419083" cy="682028"/>
      </dsp:txXfrm>
    </dsp:sp>
    <dsp:sp modelId="{BE381B20-FDE7-432A-AD18-5137426CBD39}">
      <dsp:nvSpPr>
        <dsp:cNvPr id="0" name=""/>
        <dsp:cNvSpPr/>
      </dsp:nvSpPr>
      <dsp:spPr>
        <a:xfrm>
          <a:off x="0" y="2985330"/>
          <a:ext cx="6492875" cy="755820"/>
        </a:xfrm>
        <a:prstGeom prst="roundRect">
          <a:avLst/>
        </a:prstGeom>
        <a:solidFill>
          <a:schemeClr val="accent5">
            <a:hueOff val="-2786716"/>
            <a:satOff val="2743"/>
            <a:lumOff val="6177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The 5-minute planning window will tend to favor ancillary services when making a different decision.</a:t>
          </a:r>
        </a:p>
      </dsp:txBody>
      <dsp:txXfrm>
        <a:off x="36896" y="3022226"/>
        <a:ext cx="6419083" cy="682028"/>
      </dsp:txXfrm>
    </dsp:sp>
    <dsp:sp modelId="{3517641A-CDA6-48DD-9829-419063E5FDF7}">
      <dsp:nvSpPr>
        <dsp:cNvPr id="0" name=""/>
        <dsp:cNvSpPr/>
      </dsp:nvSpPr>
      <dsp:spPr>
        <a:xfrm>
          <a:off x="0" y="3795870"/>
          <a:ext cx="6492875" cy="755820"/>
        </a:xfrm>
        <a:prstGeom prst="roundRect">
          <a:avLst/>
        </a:prstGeom>
        <a:solidFill>
          <a:schemeClr val="accent5">
            <a:hueOff val="-3715622"/>
            <a:satOff val="3658"/>
            <a:lumOff val="8236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Mileage on the battery will increase when using a 5-minute planning window</a:t>
          </a:r>
        </a:p>
      </dsp:txBody>
      <dsp:txXfrm>
        <a:off x="36896" y="3832766"/>
        <a:ext cx="6419083" cy="68202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250777-E16E-498E-A7A8-4AA011543393}">
      <dsp:nvSpPr>
        <dsp:cNvPr id="0" name=""/>
        <dsp:cNvSpPr/>
      </dsp:nvSpPr>
      <dsp:spPr>
        <a:xfrm rot="5400000">
          <a:off x="3757037" y="-1252579"/>
          <a:ext cx="1316235" cy="4155440"/>
        </a:xfrm>
        <a:prstGeom prst="round2Same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/>
            <a:t>Highlight how differently the planning windows optimize in uncertainty</a:t>
          </a:r>
        </a:p>
      </dsp:txBody>
      <dsp:txXfrm rot="-5400000">
        <a:off x="2337435" y="231276"/>
        <a:ext cx="4091187" cy="1187729"/>
      </dsp:txXfrm>
    </dsp:sp>
    <dsp:sp modelId="{2BBD935E-0000-44FF-A1AC-865D997C1056}">
      <dsp:nvSpPr>
        <dsp:cNvPr id="0" name=""/>
        <dsp:cNvSpPr/>
      </dsp:nvSpPr>
      <dsp:spPr>
        <a:xfrm>
          <a:off x="0" y="2492"/>
          <a:ext cx="2337435" cy="1645294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Predictive forecast for market prices/bidding</a:t>
          </a:r>
        </a:p>
      </dsp:txBody>
      <dsp:txXfrm>
        <a:off x="80317" y="82809"/>
        <a:ext cx="2176801" cy="1484660"/>
      </dsp:txXfrm>
    </dsp:sp>
    <dsp:sp modelId="{ABB75EDC-9A47-458E-99D9-75B4C86CCA73}">
      <dsp:nvSpPr>
        <dsp:cNvPr id="0" name=""/>
        <dsp:cNvSpPr/>
      </dsp:nvSpPr>
      <dsp:spPr>
        <a:xfrm rot="5400000">
          <a:off x="3757037" y="474980"/>
          <a:ext cx="1316235" cy="4155440"/>
        </a:xfrm>
        <a:prstGeom prst="round2SameRect">
          <a:avLst/>
        </a:prstGeom>
        <a:solidFill>
          <a:schemeClr val="accent2">
            <a:tint val="40000"/>
            <a:alpha val="90000"/>
            <a:hueOff val="-2262220"/>
            <a:satOff val="12987"/>
            <a:lumOff val="857"/>
            <a:alphaOff val="0"/>
          </a:schemeClr>
        </a:solidFill>
        <a:ln w="15875" cap="rnd" cmpd="sng" algn="ctr">
          <a:solidFill>
            <a:schemeClr val="accent2">
              <a:tint val="40000"/>
              <a:alpha val="90000"/>
              <a:hueOff val="-2262220"/>
              <a:satOff val="12987"/>
              <a:lumOff val="85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/>
            <a:t>Weather patterns alter market pricing, how does the asset respond when optimizing?</a:t>
          </a:r>
        </a:p>
      </dsp:txBody>
      <dsp:txXfrm rot="-5400000">
        <a:off x="2337435" y="1958836"/>
        <a:ext cx="4091187" cy="1187729"/>
      </dsp:txXfrm>
    </dsp:sp>
    <dsp:sp modelId="{521D6771-04B8-4A01-BE90-69FB8029B90C}">
      <dsp:nvSpPr>
        <dsp:cNvPr id="0" name=""/>
        <dsp:cNvSpPr/>
      </dsp:nvSpPr>
      <dsp:spPr>
        <a:xfrm>
          <a:off x="0" y="1730052"/>
          <a:ext cx="2337435" cy="1645294"/>
        </a:xfrm>
        <a:prstGeom prst="roundRect">
          <a:avLst/>
        </a:prstGeom>
        <a:solidFill>
          <a:schemeClr val="accent2">
            <a:hueOff val="-1796981"/>
            <a:satOff val="12361"/>
            <a:lumOff val="1372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Incorporate weather data and impact on earnings</a:t>
          </a:r>
        </a:p>
      </dsp:txBody>
      <dsp:txXfrm>
        <a:off x="80317" y="1810369"/>
        <a:ext cx="2176801" cy="1484660"/>
      </dsp:txXfrm>
    </dsp:sp>
    <dsp:sp modelId="{BF2795CD-C177-467C-B330-58A726D4A835}">
      <dsp:nvSpPr>
        <dsp:cNvPr id="0" name=""/>
        <dsp:cNvSpPr/>
      </dsp:nvSpPr>
      <dsp:spPr>
        <a:xfrm rot="5400000">
          <a:off x="3757037" y="2202539"/>
          <a:ext cx="1316235" cy="4155440"/>
        </a:xfrm>
        <a:prstGeom prst="round2SameRect">
          <a:avLst/>
        </a:prstGeom>
        <a:solidFill>
          <a:schemeClr val="accent2">
            <a:tint val="40000"/>
            <a:alpha val="90000"/>
            <a:hueOff val="-4524440"/>
            <a:satOff val="25974"/>
            <a:lumOff val="1714"/>
            <a:alphaOff val="0"/>
          </a:schemeClr>
        </a:solidFill>
        <a:ln w="15875" cap="rnd" cmpd="sng" algn="ctr">
          <a:solidFill>
            <a:schemeClr val="accent2">
              <a:tint val="40000"/>
              <a:alpha val="90000"/>
              <a:hueOff val="-4524440"/>
              <a:satOff val="25974"/>
              <a:lumOff val="171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/>
            <a:t>Min/max capacity, round trip efficiency, through put efficiency, etc.</a:t>
          </a:r>
        </a:p>
      </dsp:txBody>
      <dsp:txXfrm rot="-5400000">
        <a:off x="2337435" y="3686395"/>
        <a:ext cx="4091187" cy="1187729"/>
      </dsp:txXfrm>
    </dsp:sp>
    <dsp:sp modelId="{99A56F46-E187-4C87-A363-83C9D1A80D37}">
      <dsp:nvSpPr>
        <dsp:cNvPr id="0" name=""/>
        <dsp:cNvSpPr/>
      </dsp:nvSpPr>
      <dsp:spPr>
        <a:xfrm>
          <a:off x="0" y="3457612"/>
          <a:ext cx="2337435" cy="1645294"/>
        </a:xfrm>
        <a:prstGeom prst="roundRect">
          <a:avLst/>
        </a:prstGeom>
        <a:solidFill>
          <a:schemeClr val="accent2">
            <a:hueOff val="-3593961"/>
            <a:satOff val="24722"/>
            <a:lumOff val="2744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Sensitivity of the Model to Inputs</a:t>
          </a:r>
        </a:p>
      </dsp:txBody>
      <dsp:txXfrm>
        <a:off x="80317" y="3537929"/>
        <a:ext cx="2176801" cy="14846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15084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99883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70692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3021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449052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11008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237071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597305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84383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23979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56978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21011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4/11/2024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59740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4/11/2024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03446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4/11/2024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11475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52518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27303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4/11/2024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10962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  <p:sldLayoutId id="2147483732" r:id="rId12"/>
    <p:sldLayoutId id="2147483733" r:id="rId13"/>
    <p:sldLayoutId id="2147483734" r:id="rId14"/>
    <p:sldLayoutId id="2147483735" r:id="rId15"/>
    <p:sldLayoutId id="2147483736" r:id="rId16"/>
    <p:sldLayoutId id="214748373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jpeg"/><Relationship Id="rId7" Type="http://schemas.openxmlformats.org/officeDocument/2006/relationships/image" Target="../media/image26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svg"/><Relationship Id="rId4" Type="http://schemas.openxmlformats.org/officeDocument/2006/relationships/image" Target="../media/image23.png"/><Relationship Id="rId9" Type="http://schemas.openxmlformats.org/officeDocument/2006/relationships/image" Target="../media/image28.sv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microsoft.com/office/2018/10/relationships/comments" Target="../comments/modernComment_104_62D48D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ia.gov/todayinenergy/detail.php?id=46756" TargetMode="External"/><Relationship Id="rId2" Type="http://schemas.openxmlformats.org/officeDocument/2006/relationships/hyperlink" Target="mailto:bschutte@unomaha.edu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osti.gov/servlets/purl/1340043" TargetMode="External"/><Relationship Id="rId4" Type="http://schemas.openxmlformats.org/officeDocument/2006/relationships/hyperlink" Target="https://www.spp.org/glossary" TargetMode="Externa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105_2CCBFC28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E5A92FE9-DB05-4D0D-AF5A-BE8664B9FF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3D9B26A-5143-49A7-BA98-D871D5BD71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6526211" y="1"/>
            <a:ext cx="5014912" cy="6857999"/>
            <a:chOff x="2928938" y="-4763"/>
            <a:chExt cx="5014912" cy="6862763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68B85E55-A2A1-4682-B891-F201358A92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45EF6EDB-9B5D-49E9-96FA-1AE08BF95E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38338226-D6E2-4EEE-B271-DB4BD096DB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Freeform 13">
              <a:extLst>
                <a:ext uri="{FF2B5EF4-FFF2-40B4-BE49-F238E27FC236}">
                  <a16:creationId xmlns:a16="http://schemas.microsoft.com/office/drawing/2014/main" id="{4878FB48-17B3-4A11-8025-DE0945CD4E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4150A21C-DD6D-4D3C-9E95-7A3CA263BE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15">
              <a:extLst>
                <a:ext uri="{FF2B5EF4-FFF2-40B4-BE49-F238E27FC236}">
                  <a16:creationId xmlns:a16="http://schemas.microsoft.com/office/drawing/2014/main" id="{7505BF04-104D-4180-A284-42FCD6B04D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18190" y="924232"/>
            <a:ext cx="8174971" cy="3285866"/>
          </a:xfrm>
        </p:spPr>
        <p:txBody>
          <a:bodyPr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5700" dirty="0">
                <a:ea typeface="+mj-lt"/>
                <a:cs typeface="+mj-lt"/>
              </a:rPr>
              <a:t>Optimizing a Battery Energy Storage System for Improved Energy Market Participation</a:t>
            </a:r>
            <a:endParaRPr lang="en-US" sz="57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18190" y="4210098"/>
            <a:ext cx="7178070" cy="863348"/>
          </a:xfrm>
        </p:spPr>
        <p:txBody>
          <a:bodyPr vert="horz" lIns="91440" tIns="45720" rIns="91440" bIns="45720" rtlCol="0">
            <a:normAutofit/>
          </a:bodyPr>
          <a:lstStyle/>
          <a:p>
            <a:pPr algn="l"/>
            <a:r>
              <a:rPr lang="en-US"/>
              <a:t>Brendan Schutte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089D35B1-0ED5-4358-8CAE-A9E49412AA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DDEF6545-5A42-469E-8778-86CA01CD46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3B08853F-842C-4D0A-9A89-D05CB39903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A436FB18-2D01-4AAB-AD10-2D1208310F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9EFB8341-7A7B-46E4-AF94-689147AD0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C4D84136-7804-4605-AC9F-238A3665EE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4EC6F81C-51C2-4A6F-8B94-562DA67362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7E123AAE-7C5D-4EC5-B570-7141C9405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BE68FE8-33EE-42EC-8894-0492375502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8B75B4-B37E-D09B-DA38-BB45183444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0590" y="643467"/>
            <a:ext cx="7710819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8329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322CBB-01F0-06CA-6B01-1DC11613B7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MILP Formulation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B713B4-3263-7F08-1E2F-542078EA6A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Linear program: class of optimization problems that seeks to maximize (or minimize) a linear objective function subject to a set of linear inequality constraints composed of continuous decision variables</a:t>
            </a:r>
          </a:p>
          <a:p>
            <a:pPr lvl="1"/>
            <a:r>
              <a:rPr lang="en-US" dirty="0"/>
              <a:t>In mixed integer linear programs, some decision variables are restricted to be integers</a:t>
            </a:r>
          </a:p>
          <a:p>
            <a:pPr lvl="1"/>
            <a:r>
              <a:rPr lang="en-US" dirty="0"/>
              <a:t>Optimal solutions are found using variations of the branch and bound algorithm</a:t>
            </a:r>
          </a:p>
        </p:txBody>
      </p:sp>
    </p:spTree>
    <p:extLst>
      <p:ext uri="{BB962C8B-B14F-4D97-AF65-F5344CB8AC3E}">
        <p14:creationId xmlns:p14="http://schemas.microsoft.com/office/powerpoint/2010/main" val="542902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24EBD2-EA06-3069-53A1-70DBA46B1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658007"/>
          </a:xfrm>
        </p:spPr>
        <p:txBody>
          <a:bodyPr>
            <a:normAutofit/>
          </a:bodyPr>
          <a:lstStyle/>
          <a:p>
            <a:r>
              <a:rPr lang="en-US" dirty="0"/>
              <a:t>Model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DB41BEE-5460-52F8-B3A0-41D5A5D97A7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484310" y="3037491"/>
                <a:ext cx="10018713" cy="2753710"/>
              </a:xfrm>
            </p:spPr>
            <p:txBody>
              <a:bodyPr>
                <a:normAutofit fontScale="77500" lnSpcReduction="20000"/>
              </a:bodyPr>
              <a:lstStyle/>
              <a:p>
                <a:pPr marL="0" indent="0">
                  <a:buNone/>
                </a:pPr>
                <a:r>
                  <a:rPr lang="en-US" sz="1700" dirty="0"/>
                  <a:t>T = {1…n} where n = # of 5 minute time intervals</a:t>
                </a:r>
              </a:p>
              <a:p>
                <a:pPr marL="0" indent="0">
                  <a:buNone/>
                </a:pPr>
                <a:r>
                  <a:rPr lang="en-US" sz="1700" dirty="0"/>
                  <a:t>H = {1…k} where k = # of unique hours</a:t>
                </a:r>
              </a:p>
              <a:p>
                <a:pPr marL="0" indent="0">
                  <a:buNone/>
                </a:pPr>
                <a:r>
                  <a:rPr lang="en-US" sz="1700" dirty="0"/>
                  <a:t>products = set of market products = {i,c,d,spinr,suppr,regu,regd,DAc,DAd,DAspinr,DAsuppr,DAregu,DAregd}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lang="en-US" sz="1700" i="1" kern="100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barPr>
                      <m:e>
                        <m:r>
                          <m:rPr>
                            <m:sty m:val="p"/>
                          </m:rPr>
                          <a:rPr lang="en-US" sz="1700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SoC</m:t>
                        </m:r>
                      </m:e>
                    </m:bar>
                  </m:oMath>
                </a14:m>
                <a:r>
                  <a:rPr lang="en-US" sz="1700" kern="1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= the maximum state of charge for the battery (0-100%)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bar>
                      <m:barPr>
                        <m:ctrlPr>
                          <a:rPr lang="en-US" sz="1700" i="1" kern="100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barPr>
                      <m:e>
                        <m:r>
                          <a:rPr lang="en-US" sz="17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𝑆𝑜𝐶</m:t>
                        </m:r>
                      </m:e>
                    </m:bar>
                  </m:oMath>
                </a14:m>
                <a:r>
                  <a:rPr lang="en-US" sz="1700" kern="1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= the minimum state of charge for </a:t>
                </a:r>
                <a:r>
                  <a:rPr lang="en-US" sz="1700" kern="100" dirty="0"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the battery (0-100%)</a:t>
                </a:r>
                <a:endParaRPr lang="en-US" sz="1700" kern="1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kern="100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So</m:t>
                    </m:r>
                    <m:sSub>
                      <m:sSubPr>
                        <m:ctrlP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800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C</m:t>
                        </m:r>
                      </m:e>
                      <m:sub>
                        <m:r>
                          <a:rPr lang="en-US" sz="1800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700" kern="1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= </a:t>
                </a:r>
                <a:r>
                  <a:rPr lang="en-US" sz="1700" kern="100" dirty="0"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the initial state of charge of the battery (0-100%)</a:t>
                </a:r>
                <a:endParaRPr lang="en-US" sz="1700" kern="1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1700" i="1" kern="100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𝑡𝑝</m:t>
                    </m:r>
                    <m:sSub>
                      <m:sSubPr>
                        <m:ctrlPr>
                          <a:rPr lang="en-US" sz="17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7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7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1700" kern="1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= throughput efficiency of product </a:t>
                </a:r>
                <a:r>
                  <a:rPr lang="en-US" sz="1700" i="1" kern="1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p</a:t>
                </a:r>
                <a:r>
                  <a:rPr lang="en-US" sz="1700" kern="1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(call percentage)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7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700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sz="17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1700" kern="1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= </a:t>
                </a:r>
                <a14:m>
                  <m:oMath xmlns:m="http://schemas.openxmlformats.org/officeDocument/2006/math">
                    <m:r>
                      <a:rPr lang="en-US" sz="1700" i="1" kern="100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𝑡𝑝</m:t>
                    </m:r>
                    <m:sSub>
                      <m:sSubPr>
                        <m:ctrlPr>
                          <a:rPr lang="en-US" sz="17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7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7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1700" dirty="0"/>
                  <a:t> </a:t>
                </a:r>
                <a14:m>
                  <m:oMath xmlns:m="http://schemas.openxmlformats.org/officeDocument/2006/math">
                    <m:r>
                      <a:rPr lang="en-US" sz="1700">
                        <a:latin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sz="1700" kern="1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7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700" i="1">
                            <a:latin typeface="Cambria Math" panose="02040503050406030204" pitchFamily="18" charset="0"/>
                          </a:rPr>
                          <m:t>5</m:t>
                        </m:r>
                      </m:num>
                      <m:den>
                        <m:r>
                          <a:rPr lang="en-US" sz="1700" i="1">
                            <a:latin typeface="Cambria Math" panose="02040503050406030204" pitchFamily="18" charset="0"/>
                          </a:rPr>
                          <m:t>𝑑</m:t>
                        </m:r>
                      </m:den>
                    </m:f>
                  </m:oMath>
                </a14:m>
                <a:r>
                  <a:rPr lang="en-US" sz="1700" dirty="0"/>
                  <a:t> = </a:t>
                </a:r>
                <a:r>
                  <a:rPr lang="en-US" sz="1700" kern="100" dirty="0"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the proportion of the battery charged when buying product </a:t>
                </a:r>
                <a:r>
                  <a:rPr lang="en-US" sz="1700" dirty="0"/>
                  <a:t>p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100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800" kern="1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= price of product p in time interval t</a:t>
                </a:r>
              </a:p>
              <a:p>
                <a:pPr marL="0" indent="0">
                  <a:buNone/>
                </a:pPr>
                <a:endParaRPr lang="en-US" sz="1700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sz="1800" kern="1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sz="1800" kern="1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sz="1200" kern="1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sz="1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DB41BEE-5460-52F8-B3A0-41D5A5D97A7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484310" y="3037491"/>
                <a:ext cx="10018713" cy="2753710"/>
              </a:xfrm>
              <a:blipFill>
                <a:blip r:embed="rId2"/>
                <a:stretch>
                  <a:fillRect l="-61" t="-287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305143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032DB7B-4707-5D90-25C6-823E30C37E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1303" y="0"/>
            <a:ext cx="758939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6149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DCB4DE-5C51-799E-1046-22451704A1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656439"/>
          </a:xfrm>
        </p:spPr>
        <p:txBody>
          <a:bodyPr>
            <a:normAutofit fontScale="90000"/>
          </a:bodyPr>
          <a:lstStyle/>
          <a:p>
            <a:r>
              <a:rPr lang="en-US" dirty="0"/>
              <a:t>Decision variables and Objective Function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36BBBC4-6695-4504-B21E-8F1F535F39AA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1484311" y="1971413"/>
                <a:ext cx="4895055" cy="5259897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sz="1200" i="1" kern="100" smtClean="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𝑝𝑟𝑜</m:t>
                    </m:r>
                    <m:sSub>
                      <m:sSubPr>
                        <m:ctrlPr>
                          <a:rPr lang="en-US" sz="1200" i="1" kern="100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200" i="1" kern="100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1200" i="1" kern="100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en-US" sz="1200" i="1" kern="100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sz="1200" i="1" kern="100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𝑝</m:t>
                        </m:r>
                      </m:sub>
                    </m:sSub>
                    <m:r>
                      <a:rPr lang="en-US" sz="1200" i="1" kern="100"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sz="12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1200" i="1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eqArrPr>
                          <m:e>
                            <m:r>
                              <a:rPr lang="en-US" sz="1200" i="1" kern="100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1,  &amp; </m:t>
                            </m:r>
                            <m:r>
                              <m:rPr>
                                <m:nor/>
                              </m:rPr>
                              <a:rPr lang="en-US" sz="1200" kern="100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if</m:t>
                            </m:r>
                            <m:r>
                              <m:rPr>
                                <m:nor/>
                              </m:rPr>
                              <a:rPr lang="en-US" sz="1200" kern="100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sz="1200" kern="100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the</m:t>
                            </m:r>
                            <m:r>
                              <m:rPr>
                                <m:nor/>
                              </m:rPr>
                              <a:rPr lang="en-US" sz="1200" kern="100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sz="1200" kern="100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battery</m:t>
                            </m:r>
                            <m:r>
                              <m:rPr>
                                <m:nor/>
                              </m:rPr>
                              <a:rPr lang="en-US" sz="1200" kern="100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sz="1200" kern="100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buys</m:t>
                            </m:r>
                            <m:r>
                              <m:rPr>
                                <m:nor/>
                              </m:rPr>
                              <a:rPr lang="en-US" sz="1200" kern="100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sz="1200" kern="100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product</m:t>
                            </m:r>
                            <m:r>
                              <a:rPr lang="en-US" sz="1200" i="1" kern="100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a:rPr lang="en-US" sz="1200" i="1" kern="100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𝑝</m:t>
                            </m:r>
                            <m:r>
                              <a:rPr lang="en-US" sz="1200" i="1" kern="100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sz="1200" kern="100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in</m:t>
                            </m:r>
                            <m:r>
                              <m:rPr>
                                <m:nor/>
                              </m:rPr>
                              <a:rPr lang="en-US" sz="1200" kern="100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sz="1200" kern="100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time</m:t>
                            </m:r>
                            <m:r>
                              <m:rPr>
                                <m:nor/>
                              </m:rPr>
                              <a:rPr lang="en-US" sz="1200" b="0" i="0" kern="100" smtClean="0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sz="1200" b="0" i="0" kern="100" smtClean="0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interval</m:t>
                            </m:r>
                            <m:r>
                              <a:rPr lang="en-US" sz="1200" i="1" kern="100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a:rPr lang="en-US" sz="1200" i="1" kern="100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e>
                          <m:e>
                            <m:r>
                              <a:rPr lang="en-US" sz="1200" i="1" kern="100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0,  &amp;</m:t>
                            </m:r>
                            <m:r>
                              <m:rPr>
                                <m:nor/>
                              </m:rPr>
                              <a:rPr lang="en-US" sz="1200" kern="100"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otherwise</m:t>
                            </m:r>
                          </m:e>
                        </m:eqArr>
                      </m:e>
                    </m:d>
                  </m:oMath>
                </a14:m>
                <a:endParaRPr lang="en-US" sz="1200" kern="100" dirty="0">
                  <a:effectLst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sz="1400" kern="100" dirty="0">
                    <a:effectLst/>
                    <a:ea typeface="Aptos" panose="020B0004020202020204" pitchFamily="34" charset="0"/>
                    <a:cs typeface="Times New Roman" panose="02020603050405020304" pitchFamily="18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40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1400" dirty="0"/>
                  <a:t> &amp;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40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𝑝𝑟𝑜𝑑𝑢𝑐𝑡𝑠</m:t>
                    </m:r>
                  </m:oMath>
                </a14:m>
                <a:endParaRPr lang="en-US" sz="1400" dirty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400" kern="100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tau</m:t>
                    </m:r>
                    <m:sSub>
                      <m:sSubPr>
                        <m:ctrlPr>
                          <a:rPr lang="en-US" sz="14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400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400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h</m:t>
                        </m:r>
                        <m:r>
                          <a:rPr lang="en-US" sz="14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sz="1400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p</m:t>
                        </m:r>
                      </m:sub>
                    </m:sSub>
                  </m:oMath>
                </a14:m>
                <a:r>
                  <a:rPr lang="en-US" sz="1400" kern="1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=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sz="1400" i="1" kern="100"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1400" i="1" kern="100"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</m:ctrlPr>
                          </m:eqArrPr>
                          <m:e>
                            <m:r>
                              <a:rPr lang="en-US" sz="1400" kern="100"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1,  &amp; </m:t>
                            </m:r>
                            <m:r>
                              <m:rPr>
                                <m:sty m:val="p"/>
                              </m:rPr>
                              <a:rPr lang="en-US" sz="1400" i="0" kern="100"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if</m:t>
                            </m:r>
                            <m:r>
                              <a:rPr lang="en-US" sz="1400" i="0" kern="100"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sz="1400" i="0" kern="100"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the</m:t>
                            </m:r>
                            <m:r>
                              <a:rPr lang="en-US" sz="1400" i="0" kern="100"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sz="1400" i="0" kern="100"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battery</m:t>
                            </m:r>
                            <m:r>
                              <a:rPr lang="en-US" sz="1400" i="0" kern="100"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sz="1400" i="0" kern="100"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buys</m:t>
                            </m:r>
                            <m:r>
                              <a:rPr lang="en-US" sz="1400" i="0" kern="100"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sz="1400" i="0" kern="100"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product</m:t>
                            </m:r>
                            <m:r>
                              <a:rPr lang="en-US" sz="1400" i="0" kern="100"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a:rPr lang="en-US" sz="1400" kern="100"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𝑝</m:t>
                            </m:r>
                            <m:r>
                              <a:rPr lang="en-US" sz="1400" kern="100"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sz="1400" i="0" kern="100"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in</m:t>
                            </m:r>
                            <m:r>
                              <a:rPr lang="en-US" sz="1400" i="0" kern="100"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sz="1400" i="0" kern="100"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hour</m:t>
                            </m:r>
                            <m:r>
                              <a:rPr lang="en-US" sz="1400" i="0" kern="100"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a:rPr lang="en-US" sz="1400" kern="100"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h</m:t>
                            </m:r>
                          </m:e>
                          <m:e>
                            <m:r>
                              <a:rPr lang="en-US" sz="1400" kern="100"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0,  &amp;</m:t>
                            </m:r>
                            <m:r>
                              <m:rPr>
                                <m:nor/>
                              </m:rPr>
                              <a:rPr lang="en-US" sz="1400" kern="100"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otherwise</m:t>
                            </m:r>
                          </m:e>
                        </m:eqArr>
                      </m:e>
                    </m:d>
                  </m:oMath>
                </a14:m>
                <a:endParaRPr lang="en-US" sz="1400" kern="100" dirty="0">
                  <a:latin typeface="Cambria Math" panose="02040503050406030204" pitchFamily="18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sz="1400" kern="100" dirty="0"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en-US" sz="1400" i="1" kern="100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h</m:t>
                    </m:r>
                    <m:r>
                      <a:rPr lang="en-US" sz="1400" i="1" kern="100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1400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∈</m:t>
                    </m:r>
                    <m:r>
                      <a:rPr lang="en-US" sz="14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𝐻</m:t>
                    </m:r>
                  </m:oMath>
                </a14:m>
                <a:r>
                  <a:rPr lang="en-US" sz="1400" kern="1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40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𝑝𝑟𝑜𝑑𝑢𝑐𝑡𝑠</m:t>
                    </m:r>
                  </m:oMath>
                </a14:m>
                <a:endParaRPr lang="en-US" sz="1400" dirty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400" kern="100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So</m:t>
                    </m:r>
                    <m:sSub>
                      <m:sSubPr>
                        <m:ctrlPr>
                          <a:rPr lang="en-US" sz="14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400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C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400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t</m:t>
                        </m:r>
                      </m:sub>
                    </m:sSub>
                  </m:oMath>
                </a14:m>
                <a:r>
                  <a:rPr lang="en-US" sz="1400" kern="1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= state of charge of the battery at time interval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1400" kern="100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where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40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en-US" sz="1400" dirty="0">
                  <a:latin typeface="Aptos" panose="020B0004020202020204" pitchFamily="34" charset="0"/>
                </a:endParaRPr>
              </a:p>
              <a:p>
                <a:pPr marL="0" indent="0">
                  <a:buNone/>
                </a:pPr>
                <a:r>
                  <a:rPr lang="en-US" sz="1200" dirty="0"/>
                  <a:t> 	</a:t>
                </a:r>
                <a14:m>
                  <m:oMath xmlns:m="http://schemas.openxmlformats.org/officeDocument/2006/math">
                    <m:bar>
                      <m:barPr>
                        <m:ctrlPr>
                          <a:rPr lang="en-US" sz="1200" i="1" kern="100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barPr>
                      <m:e>
                        <m:r>
                          <a:rPr lang="en-US" sz="12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𝑆𝑜𝐶</m:t>
                        </m:r>
                      </m:e>
                    </m:bar>
                  </m:oMath>
                </a14:m>
                <a:r>
                  <a:rPr lang="en-US" sz="1200" dirty="0"/>
                  <a:t> </a:t>
                </a:r>
                <a14:m>
                  <m:oMath xmlns:m="http://schemas.openxmlformats.org/officeDocument/2006/math">
                    <m:r>
                      <a:rPr lang="en-US" sz="1200" b="0" i="1" dirty="0" smtClean="0">
                        <a:latin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sz="1200" kern="100" dirty="0"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200" kern="10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So</m:t>
                    </m:r>
                    <m:sSub>
                      <m:sSubPr>
                        <m:ctrlPr>
                          <a:rPr lang="en-US" sz="1200" i="1" kern="10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200" kern="10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C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200" kern="10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t</m:t>
                        </m:r>
                      </m:sub>
                    </m:sSub>
                  </m:oMath>
                </a14:m>
                <a:r>
                  <a:rPr lang="en-US" sz="1200" kern="100" dirty="0"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200" i="1" dirty="0">
                        <a:latin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sz="1200" kern="100" dirty="0"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lang="en-US" sz="1200" i="1" kern="10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barPr>
                      <m:e>
                        <m:r>
                          <m:rPr>
                            <m:sty m:val="p"/>
                          </m:rPr>
                          <a:rPr lang="en-US" sz="1200" kern="10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SoC</m:t>
                        </m:r>
                      </m:e>
                    </m:bar>
                  </m:oMath>
                </a14:m>
                <a:r>
                  <a:rPr lang="en-US" sz="1200" kern="100" dirty="0"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endParaRPr lang="en-US" sz="1200" b="0" dirty="0"/>
              </a:p>
              <a:p>
                <a:pPr marL="0" indent="0">
                  <a:buNone/>
                </a:pPr>
                <a:endParaRPr lang="en-US" sz="1200" dirty="0"/>
              </a:p>
              <a:p>
                <a:endParaRPr lang="en-US" sz="1800" kern="1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sz="1800" kern="1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sz="1800" kern="100" dirty="0">
                  <a:effectLst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36BBBC4-6695-4504-B21E-8F1F535F39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1484311" y="1971413"/>
                <a:ext cx="4895055" cy="5259897"/>
              </a:xfrm>
              <a:blipFill>
                <a:blip r:embed="rId2"/>
                <a:stretch>
                  <a:fillRect l="-1121" t="-67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8AF0C757-8001-0F22-5525-B9B5698DA96A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607967" y="1342239"/>
                <a:ext cx="4895056" cy="444896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Objective function: maximize earnings (profit)</a:t>
                </a:r>
              </a:p>
              <a:p>
                <a:pPr marL="0" indent="0">
                  <a:buNone/>
                </a:pPr>
                <a:r>
                  <a:rPr lang="en-US" dirty="0"/>
                  <a:t>max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sz="2400" i="1" kern="100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</m:rPr>
                          <a:rPr lang="en-US" sz="2400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t</m:t>
                        </m:r>
                        <m:r>
                          <a:rPr lang="en-US" sz="2400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∈</m:t>
                        </m:r>
                        <m:r>
                          <m:rPr>
                            <m:sty m:val="p"/>
                          </m:rPr>
                          <a:rPr lang="en-US" sz="2400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T</m:t>
                        </m:r>
                      </m:sub>
                      <m:sup/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sz="2400" i="1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sty m:val="p"/>
                              </m:rPr>
                              <a:rPr lang="en-US" sz="2400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p</m:t>
                            </m:r>
                            <m:r>
                              <a:rPr lang="en-US" sz="2400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∈</m:t>
                            </m:r>
                            <m:r>
                              <m:rPr>
                                <m:sty m:val="p"/>
                              </m:rPr>
                              <a:rPr lang="en-US" sz="2400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products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sz="2400" i="1" kern="10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 kern="10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sz="2400" i="1" kern="10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𝑡</m:t>
                                </m:r>
                                <m:r>
                                  <a:rPr lang="en-US" sz="2400" i="1" kern="10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r>
                                  <a:rPr lang="en-US" sz="2400" i="1" kern="10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𝑝</m:t>
                                </m:r>
                              </m:sub>
                            </m:sSub>
                            <m:r>
                              <a:rPr lang="en-US" sz="2400" i="1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𝑝𝑟𝑜𝑑𝑢𝑐</m:t>
                            </m:r>
                            <m:sSub>
                              <m:sSubPr>
                                <m:ctrlPr>
                                  <a:rPr lang="en-US" sz="2400" i="1" kern="10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 kern="10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2400" i="1" kern="10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𝑡</m:t>
                                </m:r>
                                <m:r>
                                  <a:rPr lang="en-US" sz="2400" i="1" kern="10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r>
                                  <a:rPr lang="en-US" sz="2400" i="1" kern="10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𝑝</m:t>
                                </m:r>
                              </m:sub>
                            </m:sSub>
                          </m:e>
                        </m:nary>
                      </m:e>
                    </m:nary>
                  </m:oMath>
                </a14:m>
                <a:endParaRPr lang="en-US" sz="2400" kern="1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8AF0C757-8001-0F22-5525-B9B5698DA96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607967" y="1342239"/>
                <a:ext cx="4895056" cy="4448961"/>
              </a:xfrm>
              <a:blipFill>
                <a:blip r:embed="rId3"/>
                <a:stretch>
                  <a:fillRect l="-1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318326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5B93C7A-54CD-94E4-6C98-7FBDAA84F0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806" y="0"/>
            <a:ext cx="10058400" cy="35242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15C7403-C1CE-7650-2AEB-713CEFE32E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7983" y="1762125"/>
            <a:ext cx="7058025" cy="32956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47488A4-9C3D-AFA4-27E0-B78789A3C0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777" y="5048250"/>
            <a:ext cx="7686675" cy="177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6579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BC5FE2-CE47-8DD1-F26C-E763CE5023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685801"/>
            <a:ext cx="10018713" cy="656438"/>
          </a:xfrm>
        </p:spPr>
        <p:txBody>
          <a:bodyPr>
            <a:normAutofit fontScale="90000"/>
          </a:bodyPr>
          <a:lstStyle/>
          <a:p>
            <a:r>
              <a:rPr lang="en-US" dirty="0"/>
              <a:t>Constraints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6ED1AE3-70E3-B427-343E-D9FDBE7EB15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484310" y="1417739"/>
                <a:ext cx="10018713" cy="4373461"/>
              </a:xfrm>
            </p:spPr>
            <p:txBody>
              <a:bodyPr/>
              <a:lstStyle/>
              <a:p>
                <a:r>
                  <a:rPr lang="en-US" dirty="0"/>
                  <a:t>The battery can only buy one product per time interval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sz="1800" i="1" kern="100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  <m:r>
                            <a:rPr lang="en-US" sz="1800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∈</m:t>
                          </m:r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𝑝𝑟𝑜𝑑𝑢𝑐𝑡𝑠</m:t>
                          </m:r>
                        </m:sub>
                        <m:sup/>
                        <m:e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𝑝𝑟𝑜</m:t>
                          </m:r>
                          <m:sSub>
                            <m:sSubPr>
                              <m:ctrlP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</m:sub>
                          </m:sSub>
                        </m:e>
                      </m:nary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=1 </m:t>
                      </m:r>
                      <m:r>
                        <m:rPr>
                          <m:nor/>
                        </m:rPr>
                        <a:rPr lang="en-US" sz="1800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for</m:t>
                      </m:r>
                      <m:r>
                        <m:rPr>
                          <m:nor/>
                        </m:rPr>
                        <a:rPr lang="en-US" sz="1800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𝑡</m:t>
                      </m:r>
                      <m:r>
                        <a:rPr lang="en-US" sz="1800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∈</m:t>
                      </m:r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𝑇</m:t>
                      </m:r>
                    </m:oMath>
                  </m:oMathPara>
                </a14:m>
                <a:endParaRPr lang="en-US" sz="1800" kern="1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r>
                  <a:rPr lang="en-US" dirty="0"/>
                  <a:t>State of charge of the battery at the end of time interval t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kern="100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𝑆𝑜</m:t>
                      </m:r>
                      <m:sSub>
                        <m:sSubPr>
                          <m:ctrlP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𝑆𝑜</m:t>
                      </m:r>
                      <m:sSub>
                        <m:sSubPr>
                          <m:ctrlP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+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  <m:r>
                            <a:rPr lang="en-US" sz="1800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∈</m:t>
                          </m:r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𝑝𝑟𝑜𝑑𝑢𝑐𝑡𝑠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𝑝𝑟𝑜</m:t>
                          </m:r>
                          <m:sSub>
                            <m:sSubPr>
                              <m:ctrlP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</m:sub>
                          </m:sSub>
                        </m:e>
                      </m:nary>
                      <m:r>
                        <m:rPr>
                          <m:nor/>
                        </m:rPr>
                        <a:rPr lang="en-US" sz="1800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for</m:t>
                      </m:r>
                      <m:r>
                        <m:rPr>
                          <m:nor/>
                        </m:rPr>
                        <a:rPr lang="en-US" sz="1800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𝑡</m:t>
                      </m:r>
                      <m:r>
                        <a:rPr lang="en-US" sz="1800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∈</m:t>
                      </m:r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𝑇</m:t>
                      </m:r>
                    </m:oMath>
                  </m:oMathPara>
                </a14:m>
                <a:endParaRPr lang="en-US" sz="1800" kern="1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6ED1AE3-70E3-B427-343E-D9FDBE7EB15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484310" y="1417739"/>
                <a:ext cx="10018713" cy="4373461"/>
              </a:xfrm>
              <a:blipFill>
                <a:blip r:embed="rId2"/>
                <a:stretch>
                  <a:fillRect l="-15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693193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103AAFE-CC28-28FD-A805-73CED8373F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9952" y="1001746"/>
            <a:ext cx="9410700" cy="501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9800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BC5FE2-CE47-8DD1-F26C-E763CE5023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685801"/>
            <a:ext cx="10018713" cy="656438"/>
          </a:xfrm>
        </p:spPr>
        <p:txBody>
          <a:bodyPr>
            <a:normAutofit fontScale="90000"/>
          </a:bodyPr>
          <a:lstStyle/>
          <a:p>
            <a:r>
              <a:rPr lang="en-US" dirty="0"/>
              <a:t>Constraints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6ED1AE3-70E3-B427-343E-D9FDBE7EB15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484310" y="1417739"/>
                <a:ext cx="10018713" cy="4373461"/>
              </a:xfrm>
            </p:spPr>
            <p:txBody>
              <a:bodyPr/>
              <a:lstStyle/>
              <a:p>
                <a:r>
                  <a:rPr lang="en-US" dirty="0"/>
                  <a:t>Charge added/removed from the battery in a given day should not exceed +-100%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sz="1800" i="1" kern="100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eqArr>
                            <m:eqArrPr>
                              <m:ctrlP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nor/>
                                </m:rPr>
                                <a:rPr lang="en-US" sz="1800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p</m:t>
                              </m:r>
                              <m:r>
                                <m:rPr>
                                  <m:nor/>
                                </m:rPr>
                                <a:rPr lang="en-US" sz="1800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∈</m:t>
                              </m:r>
                              <m:r>
                                <m:rPr>
                                  <m:nor/>
                                </m:rPr>
                                <a:rPr lang="en-US" sz="1800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products</m:t>
                              </m:r>
                              <m:r>
                                <m:rPr>
                                  <m:nor/>
                                </m:rPr>
                                <a:rPr lang="en-US" sz="1800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|</m:t>
                              </m:r>
                            </m:e>
                            <m:e>
                              <m:r>
                                <m:rPr>
                                  <m:nor/>
                                </m:rPr>
                                <a:rPr lang="en-US" sz="1800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p</m:t>
                              </m:r>
                              <m:r>
                                <m:rPr>
                                  <m:nor/>
                                </m:rPr>
                                <a:rPr lang="en-US" sz="1800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sz="1800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adds</m:t>
                              </m:r>
                              <m:r>
                                <m:rPr>
                                  <m:nor/>
                                </m:rPr>
                                <a:rPr lang="en-US" sz="1800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sz="1800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charge</m:t>
                              </m:r>
                            </m:e>
                          </m:eqArr>
                        </m:sub>
                        <m:sup/>
                        <m:e>
                          <m:sSub>
                            <m:sSubPr>
                              <m:ctrlP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𝑝𝑟𝑜</m:t>
                          </m:r>
                          <m:sSub>
                            <m:sSubPr>
                              <m:ctrlP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</m:sub>
                          </m:sSub>
                        </m:e>
                      </m:nary>
                      <m:r>
                        <a:rPr lang="en-US" sz="1800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≤</m:t>
                      </m:r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1</m:t>
                      </m:r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𝑓𝑜𝑟𝑡</m:t>
                      </m:r>
                      <m:r>
                        <a:rPr lang="en-US" sz="1800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en-US" sz="1800" kern="1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sz="1800" i="1" kern="100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eqArr>
                            <m:eqArrPr>
                              <m:ctrlP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nor/>
                                </m:rPr>
                                <a:rPr lang="en-US" sz="1800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p</m:t>
                              </m:r>
                              <m:r>
                                <m:rPr>
                                  <m:nor/>
                                </m:rPr>
                                <a:rPr lang="en-US" sz="1800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∈</m:t>
                              </m:r>
                              <m:r>
                                <m:rPr>
                                  <m:nor/>
                                </m:rPr>
                                <a:rPr lang="en-US" sz="1800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products</m:t>
                              </m:r>
                              <m:r>
                                <m:rPr>
                                  <m:nor/>
                                </m:rPr>
                                <a:rPr lang="en-US" sz="1800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|</m:t>
                              </m:r>
                            </m:e>
                            <m:e>
                              <m:r>
                                <m:rPr>
                                  <m:nor/>
                                </m:rPr>
                                <a:rPr lang="en-US" sz="1800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p</m:t>
                              </m:r>
                              <m:r>
                                <m:rPr>
                                  <m:nor/>
                                </m:rPr>
                                <a:rPr lang="en-US" sz="1800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sz="1800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removes</m:t>
                              </m:r>
                              <m:r>
                                <m:rPr>
                                  <m:nor/>
                                </m:rPr>
                                <a:rPr lang="en-US" sz="1800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sz="1800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charge</m:t>
                              </m:r>
                            </m:e>
                          </m:eqArr>
                        </m:sub>
                        <m:sup/>
                        <m:e>
                          <m:sSub>
                            <m:sSubPr>
                              <m:ctrlP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𝑝𝑟𝑜</m:t>
                          </m:r>
                          <m:sSub>
                            <m:sSubPr>
                              <m:ctrlP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</m:sub>
                          </m:sSub>
                        </m:e>
                      </m:nary>
                      <m:r>
                        <a:rPr lang="en-US" sz="1800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≥</m:t>
                      </m:r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−1</m:t>
                      </m:r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𝑓𝑜𝑟𝑡</m:t>
                      </m:r>
                      <m:r>
                        <a:rPr lang="en-US" sz="1800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en-US" sz="1800" kern="1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kern="100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4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dirty="0"/>
                  <a:t> = {time intervals for each unique day </a:t>
                </a:r>
                <a14:m>
                  <m:oMath xmlns:m="http://schemas.openxmlformats.org/officeDocument/2006/math">
                    <m:r>
                      <a:rPr lang="en-US" i="1" kern="10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}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6ED1AE3-70E3-B427-343E-D9FDBE7EB15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484310" y="1417739"/>
                <a:ext cx="10018713" cy="4373461"/>
              </a:xfrm>
              <a:blipFill>
                <a:blip r:embed="rId2"/>
                <a:stretch>
                  <a:fillRect l="-1521" r="-8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590250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0E917C3-3A6C-B208-2661-091D389105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0989" y="433387"/>
            <a:ext cx="6124575" cy="5991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7055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ED1B64B-251E-446A-A285-6626C4EC0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D02B5D1-60D4-4D5B-AFD9-C986E22743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54E16489-5A93-4D86-AAAD-52DB55A814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BC99456E-7EAD-49F1-B2FE-C2C561C0BE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922702DF-10E7-4320-B99B-75D2EE97FC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1EFA49A8-FE55-4D51-B1C9-11F13FFB71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4C63B37C-8CEE-4A72-AFD8-3C2DBD3725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31245F86-6106-4758-A825-71AC9D6F9E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2D8F8CC-B9F0-2070-C847-88B447DF2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2" y="1284051"/>
            <a:ext cx="2812385" cy="3723836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000000"/>
                </a:solidFill>
              </a:rPr>
              <a:t>Contents</a:t>
            </a:r>
          </a:p>
        </p:txBody>
      </p:sp>
      <p:sp useBgFill="1">
        <p:nvSpPr>
          <p:cNvPr id="19" name="Rounded Rectangle 16">
            <a:extLst>
              <a:ext uri="{FF2B5EF4-FFF2-40B4-BE49-F238E27FC236}">
                <a16:creationId xmlns:a16="http://schemas.microsoft.com/office/drawing/2014/main" id="{A27AE693-58E8-48BC-8ED0-568ABFEABB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1162" y="648931"/>
            <a:ext cx="6881862" cy="5231964"/>
          </a:xfrm>
          <a:prstGeom prst="roundRect">
            <a:avLst>
              <a:gd name="adj" fmla="val 4834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1747E0D-27B0-238F-C398-729E5402EED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53173135"/>
              </p:ext>
            </p:extLst>
          </p:nvPr>
        </p:nvGraphicFramePr>
        <p:xfrm>
          <a:off x="4941201" y="992181"/>
          <a:ext cx="6237359" cy="45662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37393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BC5FE2-CE47-8DD1-F26C-E763CE5023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08" y="512078"/>
            <a:ext cx="10018713" cy="656438"/>
          </a:xfrm>
        </p:spPr>
        <p:txBody>
          <a:bodyPr>
            <a:normAutofit fontScale="90000"/>
          </a:bodyPr>
          <a:lstStyle/>
          <a:p>
            <a:r>
              <a:rPr lang="en-US" dirty="0"/>
              <a:t>Constraints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6ED1AE3-70E3-B427-343E-D9FDBE7EB15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484309" y="1644242"/>
                <a:ext cx="10018713" cy="4373461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Day ahead commitment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sz="1800" i="1" kern="100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  <m:r>
                            <a:rPr lang="en-US" sz="1800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h</m:t>
                              </m:r>
                            </m:sub>
                          </m:sSub>
                          <m:r>
                            <a:rPr lang="en-US" sz="1800" b="0" i="1" kern="100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800" i="1" kern="100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 kern="100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1800" b="0" i="1" kern="100" smtClean="0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  <m:sup/>
                        <m:e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𝑝𝑟𝑜</m:t>
                          </m:r>
                          <m:sSub>
                            <m:sSubPr>
                              <m:ctrlP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</m:sub>
                          </m:sSub>
                        </m:e>
                      </m:nary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𝑝𝑟𝑜</m:t>
                      </m:r>
                      <m:sSub>
                        <m:sSubPr>
                          <m:ctrlP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𝑑</m:t>
                          </m:r>
                        </m:e>
                        <m:sub>
                          <m:sSub>
                            <m:sSubPr>
                              <m:ctrlP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1800" b="0" i="1" kern="100" smtClean="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en-US" sz="1800" kern="1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dirty="0"/>
                  <a:t>Where </a:t>
                </a:r>
                <a:r>
                  <a:rPr lang="en-US" i="1" dirty="0"/>
                  <a:t>p</a:t>
                </a:r>
                <a:r>
                  <a:rPr lang="en-US" dirty="0"/>
                  <a:t> is a day ahead product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kern="100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4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h</m:t>
                        </m:r>
                      </m:sub>
                    </m:sSub>
                  </m:oMath>
                </a14:m>
                <a:r>
                  <a:rPr lang="en-US" dirty="0"/>
                  <a:t> = {all time intervals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kern="10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 kern="10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kern="100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in hour </a:t>
                </a:r>
                <a14:m>
                  <m:oMath xmlns:m="http://schemas.openxmlformats.org/officeDocument/2006/math">
                    <m:r>
                      <a:rPr lang="en-US" i="1" kern="10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h</m:t>
                    </m:r>
                  </m:oMath>
                </a14:m>
                <a:r>
                  <a:rPr lang="en-US" dirty="0"/>
                  <a:t>} where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>
                        <a:latin typeface="Cambria Math" panose="02040503050406030204" pitchFamily="18" charset="0"/>
                      </a:rPr>
                      <m:t>∈{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1…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} and k is the number of time intervals in hour </a:t>
                </a:r>
                <a14:m>
                  <m:oMath xmlns:m="http://schemas.openxmlformats.org/officeDocument/2006/math">
                    <m:r>
                      <a:rPr lang="en-US" i="1" kern="10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h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(For hourly dispatch schedule) For each hour, the battery can buy a single market product but can idle for portions of the hour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sz="1800" i="1" kern="100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  <m:r>
                            <a:rPr lang="en-US" sz="1800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h</m:t>
                              </m:r>
                            </m:sub>
                          </m:sSub>
                        </m:sub>
                        <m:sup/>
                        <m:e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𝑝𝑟𝑜</m:t>
                          </m:r>
                          <m:sSub>
                            <m:sSubPr>
                              <m:ctrlP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𝑝𝑟𝑜</m:t>
                          </m:r>
                          <m:sSub>
                            <m:sSubPr>
                              <m:ctrlP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a:rPr lang="en-US" sz="1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𝑘</m:t>
                      </m:r>
                      <m:r>
                        <a:rPr lang="en-US" sz="1800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⋅</m:t>
                      </m:r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𝑡𝑎𝑢</m:t>
                      </m:r>
                      <m:sSub>
                        <m:sSubPr>
                          <m:ctrlP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h</m:t>
                          </m:r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1800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for</m:t>
                      </m:r>
                      <m:r>
                        <m:rPr>
                          <m:nor/>
                        </m:rPr>
                        <a:rPr lang="en-US" sz="1800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𝑝</m:t>
                      </m:r>
                      <m:r>
                        <a:rPr lang="en-US" sz="1800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∈</m:t>
                      </m:r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𝑝𝑟𝑜𝑑𝑢𝑐𝑡𝑠</m:t>
                      </m:r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−{</m:t>
                      </m:r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𝑖</m:t>
                      </m:r>
                      <m:r>
                        <a:rPr lang="en-US" sz="1800" i="1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}</m:t>
                      </m:r>
                    </m:oMath>
                  </m:oMathPara>
                </a14:m>
                <a:endParaRPr lang="en-US" sz="1800" kern="1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6ED1AE3-70E3-B427-343E-D9FDBE7EB15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484309" y="1644242"/>
                <a:ext cx="10018713" cy="4373461"/>
              </a:xfrm>
              <a:blipFill>
                <a:blip r:embed="rId2"/>
                <a:stretch>
                  <a:fillRect l="-1521" t="-129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308390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D43CD69-D577-7517-2D0F-C14C122308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1225" y="790575"/>
            <a:ext cx="7829550" cy="527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4971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85428F22-76B3-4107-AADE-3F9EC95FD3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346FBCF-5353-4172-96F5-4B7EB07777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290265" y="-12875"/>
            <a:ext cx="2604396" cy="6890194"/>
            <a:chOff x="2199787" y="-12875"/>
            <a:chExt cx="2679011" cy="6890194"/>
          </a:xfrm>
        </p:grpSpPr>
        <p:sp useBgFill="1">
          <p:nvSpPr>
            <p:cNvPr id="12" name="Rectangle 19">
              <a:extLst>
                <a:ext uri="{FF2B5EF4-FFF2-40B4-BE49-F238E27FC236}">
                  <a16:creationId xmlns:a16="http://schemas.microsoft.com/office/drawing/2014/main" id="{343F3E6D-808D-43AD-9485-AD0014BEAE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>
              <a:off x="2199787" y="-12875"/>
              <a:ext cx="2679011" cy="5301468"/>
            </a:xfrm>
            <a:custGeom>
              <a:avLst/>
              <a:gdLst>
                <a:gd name="connsiteX0" fmla="*/ 0 w 2570017"/>
                <a:gd name="connsiteY0" fmla="*/ 0 h 2554287"/>
                <a:gd name="connsiteX1" fmla="*/ 2570017 w 2570017"/>
                <a:gd name="connsiteY1" fmla="*/ 0 h 2554287"/>
                <a:gd name="connsiteX2" fmla="*/ 2570017 w 2570017"/>
                <a:gd name="connsiteY2" fmla="*/ 2554287 h 2554287"/>
                <a:gd name="connsiteX3" fmla="*/ 0 w 2570017"/>
                <a:gd name="connsiteY3" fmla="*/ 2554287 h 2554287"/>
                <a:gd name="connsiteX4" fmla="*/ 0 w 2570017"/>
                <a:gd name="connsiteY4" fmla="*/ 0 h 2554287"/>
                <a:gd name="connsiteX0" fmla="*/ 904009 w 2570017"/>
                <a:gd name="connsiteY0" fmla="*/ 0 h 2554287"/>
                <a:gd name="connsiteX1" fmla="*/ 2570017 w 2570017"/>
                <a:gd name="connsiteY1" fmla="*/ 0 h 2554287"/>
                <a:gd name="connsiteX2" fmla="*/ 2570017 w 2570017"/>
                <a:gd name="connsiteY2" fmla="*/ 2554287 h 2554287"/>
                <a:gd name="connsiteX3" fmla="*/ 0 w 2570017"/>
                <a:gd name="connsiteY3" fmla="*/ 2554287 h 2554287"/>
                <a:gd name="connsiteX4" fmla="*/ 904009 w 2570017"/>
                <a:gd name="connsiteY4" fmla="*/ 0 h 2554287"/>
                <a:gd name="connsiteX0" fmla="*/ 644236 w 2570017"/>
                <a:gd name="connsiteY0" fmla="*/ 10391 h 2554287"/>
                <a:gd name="connsiteX1" fmla="*/ 2570017 w 2570017"/>
                <a:gd name="connsiteY1" fmla="*/ 0 h 2554287"/>
                <a:gd name="connsiteX2" fmla="*/ 2570017 w 2570017"/>
                <a:gd name="connsiteY2" fmla="*/ 2554287 h 2554287"/>
                <a:gd name="connsiteX3" fmla="*/ 0 w 2570017"/>
                <a:gd name="connsiteY3" fmla="*/ 2554287 h 2554287"/>
                <a:gd name="connsiteX4" fmla="*/ 644236 w 2570017"/>
                <a:gd name="connsiteY4" fmla="*/ 10391 h 2554287"/>
                <a:gd name="connsiteX0" fmla="*/ 633845 w 2570017"/>
                <a:gd name="connsiteY0" fmla="*/ 0 h 2554287"/>
                <a:gd name="connsiteX1" fmla="*/ 2570017 w 2570017"/>
                <a:gd name="connsiteY1" fmla="*/ 0 h 2554287"/>
                <a:gd name="connsiteX2" fmla="*/ 2570017 w 2570017"/>
                <a:gd name="connsiteY2" fmla="*/ 2554287 h 2554287"/>
                <a:gd name="connsiteX3" fmla="*/ 0 w 2570017"/>
                <a:gd name="connsiteY3" fmla="*/ 2554287 h 2554287"/>
                <a:gd name="connsiteX4" fmla="*/ 633845 w 2570017"/>
                <a:gd name="connsiteY4" fmla="*/ 0 h 2554287"/>
                <a:gd name="connsiteX0" fmla="*/ 675409 w 2611581"/>
                <a:gd name="connsiteY0" fmla="*/ 0 h 2554287"/>
                <a:gd name="connsiteX1" fmla="*/ 2611581 w 2611581"/>
                <a:gd name="connsiteY1" fmla="*/ 0 h 2554287"/>
                <a:gd name="connsiteX2" fmla="*/ 2611581 w 2611581"/>
                <a:gd name="connsiteY2" fmla="*/ 2554287 h 2554287"/>
                <a:gd name="connsiteX3" fmla="*/ 0 w 2611581"/>
                <a:gd name="connsiteY3" fmla="*/ 2554287 h 2554287"/>
                <a:gd name="connsiteX4" fmla="*/ 675409 w 2611581"/>
                <a:gd name="connsiteY4" fmla="*/ 0 h 2554287"/>
                <a:gd name="connsiteX0" fmla="*/ 650979 w 2587151"/>
                <a:gd name="connsiteY0" fmla="*/ 0 h 2554287"/>
                <a:gd name="connsiteX1" fmla="*/ 2587151 w 2587151"/>
                <a:gd name="connsiteY1" fmla="*/ 0 h 2554287"/>
                <a:gd name="connsiteX2" fmla="*/ 2587151 w 2587151"/>
                <a:gd name="connsiteY2" fmla="*/ 2554287 h 2554287"/>
                <a:gd name="connsiteX3" fmla="*/ 0 w 2587151"/>
                <a:gd name="connsiteY3" fmla="*/ 2548595 h 2554287"/>
                <a:gd name="connsiteX4" fmla="*/ 650979 w 2587151"/>
                <a:gd name="connsiteY4" fmla="*/ 0 h 2554287"/>
                <a:gd name="connsiteX0" fmla="*/ 730379 w 2587151"/>
                <a:gd name="connsiteY0" fmla="*/ 5692 h 2554287"/>
                <a:gd name="connsiteX1" fmla="*/ 2587151 w 2587151"/>
                <a:gd name="connsiteY1" fmla="*/ 0 h 2554287"/>
                <a:gd name="connsiteX2" fmla="*/ 2587151 w 2587151"/>
                <a:gd name="connsiteY2" fmla="*/ 2554287 h 2554287"/>
                <a:gd name="connsiteX3" fmla="*/ 0 w 2587151"/>
                <a:gd name="connsiteY3" fmla="*/ 2548595 h 2554287"/>
                <a:gd name="connsiteX4" fmla="*/ 730379 w 2587151"/>
                <a:gd name="connsiteY4" fmla="*/ 5692 h 2554287"/>
                <a:gd name="connsiteX0" fmla="*/ 864750 w 2587151"/>
                <a:gd name="connsiteY0" fmla="*/ 2847 h 2554287"/>
                <a:gd name="connsiteX1" fmla="*/ 2587151 w 2587151"/>
                <a:gd name="connsiteY1" fmla="*/ 0 h 2554287"/>
                <a:gd name="connsiteX2" fmla="*/ 2587151 w 2587151"/>
                <a:gd name="connsiteY2" fmla="*/ 2554287 h 2554287"/>
                <a:gd name="connsiteX3" fmla="*/ 0 w 2587151"/>
                <a:gd name="connsiteY3" fmla="*/ 2548595 h 2554287"/>
                <a:gd name="connsiteX4" fmla="*/ 864750 w 2587151"/>
                <a:gd name="connsiteY4" fmla="*/ 2847 h 2554287"/>
                <a:gd name="connsiteX0" fmla="*/ 883073 w 2587151"/>
                <a:gd name="connsiteY0" fmla="*/ 1 h 2554287"/>
                <a:gd name="connsiteX1" fmla="*/ 2587151 w 2587151"/>
                <a:gd name="connsiteY1" fmla="*/ 0 h 2554287"/>
                <a:gd name="connsiteX2" fmla="*/ 2587151 w 2587151"/>
                <a:gd name="connsiteY2" fmla="*/ 2554287 h 2554287"/>
                <a:gd name="connsiteX3" fmla="*/ 0 w 2587151"/>
                <a:gd name="connsiteY3" fmla="*/ 2548595 h 2554287"/>
                <a:gd name="connsiteX4" fmla="*/ 883073 w 2587151"/>
                <a:gd name="connsiteY4" fmla="*/ 1 h 2554287"/>
                <a:gd name="connsiteX0" fmla="*/ 895288 w 2599366"/>
                <a:gd name="connsiteY0" fmla="*/ 1 h 2554287"/>
                <a:gd name="connsiteX1" fmla="*/ 2599366 w 2599366"/>
                <a:gd name="connsiteY1" fmla="*/ 0 h 2554287"/>
                <a:gd name="connsiteX2" fmla="*/ 2599366 w 2599366"/>
                <a:gd name="connsiteY2" fmla="*/ 2554287 h 2554287"/>
                <a:gd name="connsiteX3" fmla="*/ 0 w 2599366"/>
                <a:gd name="connsiteY3" fmla="*/ 2542904 h 2554287"/>
                <a:gd name="connsiteX4" fmla="*/ 895288 w 2599366"/>
                <a:gd name="connsiteY4" fmla="*/ 1 h 2554287"/>
                <a:gd name="connsiteX0" fmla="*/ 895288 w 2599366"/>
                <a:gd name="connsiteY0" fmla="*/ 1 h 2554287"/>
                <a:gd name="connsiteX1" fmla="*/ 2599366 w 2599366"/>
                <a:gd name="connsiteY1" fmla="*/ 0 h 2554287"/>
                <a:gd name="connsiteX2" fmla="*/ 2599366 w 2599366"/>
                <a:gd name="connsiteY2" fmla="*/ 2554287 h 2554287"/>
                <a:gd name="connsiteX3" fmla="*/ 0 w 2599366"/>
                <a:gd name="connsiteY3" fmla="*/ 2542904 h 2554287"/>
                <a:gd name="connsiteX4" fmla="*/ 895288 w 2599366"/>
                <a:gd name="connsiteY4" fmla="*/ 1 h 2554287"/>
                <a:gd name="connsiteX0" fmla="*/ 895288 w 2611581"/>
                <a:gd name="connsiteY0" fmla="*/ 1 h 2565670"/>
                <a:gd name="connsiteX1" fmla="*/ 2599366 w 2611581"/>
                <a:gd name="connsiteY1" fmla="*/ 0 h 2565670"/>
                <a:gd name="connsiteX2" fmla="*/ 2611581 w 2611581"/>
                <a:gd name="connsiteY2" fmla="*/ 2565670 h 2565670"/>
                <a:gd name="connsiteX3" fmla="*/ 0 w 2611581"/>
                <a:gd name="connsiteY3" fmla="*/ 2542904 h 2565670"/>
                <a:gd name="connsiteX4" fmla="*/ 895288 w 2611581"/>
                <a:gd name="connsiteY4" fmla="*/ 1 h 2565670"/>
                <a:gd name="connsiteX0" fmla="*/ 895288 w 2611581"/>
                <a:gd name="connsiteY0" fmla="*/ 1 h 2565670"/>
                <a:gd name="connsiteX1" fmla="*/ 2599366 w 2611581"/>
                <a:gd name="connsiteY1" fmla="*/ 0 h 2565670"/>
                <a:gd name="connsiteX2" fmla="*/ 2611581 w 2611581"/>
                <a:gd name="connsiteY2" fmla="*/ 2565670 h 2565670"/>
                <a:gd name="connsiteX3" fmla="*/ 0 w 2611581"/>
                <a:gd name="connsiteY3" fmla="*/ 2542904 h 2565670"/>
                <a:gd name="connsiteX4" fmla="*/ 895288 w 2611581"/>
                <a:gd name="connsiteY4" fmla="*/ 1 h 2565670"/>
                <a:gd name="connsiteX0" fmla="*/ 895288 w 2611581"/>
                <a:gd name="connsiteY0" fmla="*/ 1 h 2565670"/>
                <a:gd name="connsiteX1" fmla="*/ 2599366 w 2611581"/>
                <a:gd name="connsiteY1" fmla="*/ 0 h 2565670"/>
                <a:gd name="connsiteX2" fmla="*/ 2611581 w 2611581"/>
                <a:gd name="connsiteY2" fmla="*/ 2565670 h 2565670"/>
                <a:gd name="connsiteX3" fmla="*/ 0 w 2611581"/>
                <a:gd name="connsiteY3" fmla="*/ 2545750 h 2565670"/>
                <a:gd name="connsiteX4" fmla="*/ 895288 w 2611581"/>
                <a:gd name="connsiteY4" fmla="*/ 1 h 2565670"/>
                <a:gd name="connsiteX0" fmla="*/ 1544433 w 3260726"/>
                <a:gd name="connsiteY0" fmla="*/ 1 h 2565670"/>
                <a:gd name="connsiteX1" fmla="*/ 3248511 w 3260726"/>
                <a:gd name="connsiteY1" fmla="*/ 0 h 2565670"/>
                <a:gd name="connsiteX2" fmla="*/ 3260726 w 3260726"/>
                <a:gd name="connsiteY2" fmla="*/ 2565670 h 2565670"/>
                <a:gd name="connsiteX3" fmla="*/ 0 w 3260726"/>
                <a:gd name="connsiteY3" fmla="*/ 2521058 h 2565670"/>
                <a:gd name="connsiteX4" fmla="*/ 1544433 w 3260726"/>
                <a:gd name="connsiteY4" fmla="*/ 1 h 2565670"/>
                <a:gd name="connsiteX0" fmla="*/ 921784 w 3260726"/>
                <a:gd name="connsiteY0" fmla="*/ 12347 h 2565670"/>
                <a:gd name="connsiteX1" fmla="*/ 3248511 w 3260726"/>
                <a:gd name="connsiteY1" fmla="*/ 0 h 2565670"/>
                <a:gd name="connsiteX2" fmla="*/ 3260726 w 3260726"/>
                <a:gd name="connsiteY2" fmla="*/ 2565670 h 2565670"/>
                <a:gd name="connsiteX3" fmla="*/ 0 w 3260726"/>
                <a:gd name="connsiteY3" fmla="*/ 2521058 h 2565670"/>
                <a:gd name="connsiteX4" fmla="*/ 921784 w 3260726"/>
                <a:gd name="connsiteY4" fmla="*/ 12347 h 2565670"/>
                <a:gd name="connsiteX0" fmla="*/ 921784 w 3260726"/>
                <a:gd name="connsiteY0" fmla="*/ 12347 h 2565670"/>
                <a:gd name="connsiteX1" fmla="*/ 2321160 w 3260726"/>
                <a:gd name="connsiteY1" fmla="*/ 0 h 2565670"/>
                <a:gd name="connsiteX2" fmla="*/ 3260726 w 3260726"/>
                <a:gd name="connsiteY2" fmla="*/ 2565670 h 2565670"/>
                <a:gd name="connsiteX3" fmla="*/ 0 w 3260726"/>
                <a:gd name="connsiteY3" fmla="*/ 2521058 h 2565670"/>
                <a:gd name="connsiteX4" fmla="*/ 921784 w 3260726"/>
                <a:gd name="connsiteY4" fmla="*/ 12347 h 2565670"/>
                <a:gd name="connsiteX0" fmla="*/ 921784 w 2322228"/>
                <a:gd name="connsiteY0" fmla="*/ 12347 h 2565670"/>
                <a:gd name="connsiteX1" fmla="*/ 2321160 w 2322228"/>
                <a:gd name="connsiteY1" fmla="*/ 0 h 2565670"/>
                <a:gd name="connsiteX2" fmla="*/ 2320129 w 2322228"/>
                <a:gd name="connsiteY2" fmla="*/ 2565670 h 2565670"/>
                <a:gd name="connsiteX3" fmla="*/ 0 w 2322228"/>
                <a:gd name="connsiteY3" fmla="*/ 2521058 h 2565670"/>
                <a:gd name="connsiteX4" fmla="*/ 921784 w 2322228"/>
                <a:gd name="connsiteY4" fmla="*/ 12347 h 2565670"/>
                <a:gd name="connsiteX0" fmla="*/ 921784 w 2322228"/>
                <a:gd name="connsiteY0" fmla="*/ 0 h 2571841"/>
                <a:gd name="connsiteX1" fmla="*/ 2321160 w 2322228"/>
                <a:gd name="connsiteY1" fmla="*/ 6171 h 2571841"/>
                <a:gd name="connsiteX2" fmla="*/ 2320129 w 2322228"/>
                <a:gd name="connsiteY2" fmla="*/ 2571841 h 2571841"/>
                <a:gd name="connsiteX3" fmla="*/ 0 w 2322228"/>
                <a:gd name="connsiteY3" fmla="*/ 2527229 h 2571841"/>
                <a:gd name="connsiteX4" fmla="*/ 921784 w 2322228"/>
                <a:gd name="connsiteY4" fmla="*/ 0 h 2571841"/>
                <a:gd name="connsiteX0" fmla="*/ 921784 w 2611583"/>
                <a:gd name="connsiteY0" fmla="*/ 0 h 2540977"/>
                <a:gd name="connsiteX1" fmla="*/ 2321160 w 2611583"/>
                <a:gd name="connsiteY1" fmla="*/ 6171 h 2540977"/>
                <a:gd name="connsiteX2" fmla="*/ 2611583 w 2611583"/>
                <a:gd name="connsiteY2" fmla="*/ 2540977 h 2540977"/>
                <a:gd name="connsiteX3" fmla="*/ 0 w 2611583"/>
                <a:gd name="connsiteY3" fmla="*/ 2527229 h 2540977"/>
                <a:gd name="connsiteX4" fmla="*/ 921784 w 2611583"/>
                <a:gd name="connsiteY4" fmla="*/ 0 h 2540977"/>
                <a:gd name="connsiteX0" fmla="*/ 921784 w 2611583"/>
                <a:gd name="connsiteY0" fmla="*/ 2 h 2540979"/>
                <a:gd name="connsiteX1" fmla="*/ 2572870 w 2611583"/>
                <a:gd name="connsiteY1" fmla="*/ 0 h 2540979"/>
                <a:gd name="connsiteX2" fmla="*/ 2611583 w 2611583"/>
                <a:gd name="connsiteY2" fmla="*/ 2540979 h 2540979"/>
                <a:gd name="connsiteX3" fmla="*/ 0 w 2611583"/>
                <a:gd name="connsiteY3" fmla="*/ 2527231 h 2540979"/>
                <a:gd name="connsiteX4" fmla="*/ 921784 w 2611583"/>
                <a:gd name="connsiteY4" fmla="*/ 2 h 2540979"/>
                <a:gd name="connsiteX0" fmla="*/ 921784 w 2705467"/>
                <a:gd name="connsiteY0" fmla="*/ 0 h 2540977"/>
                <a:gd name="connsiteX1" fmla="*/ 2705349 w 2705467"/>
                <a:gd name="connsiteY1" fmla="*/ 6171 h 2540977"/>
                <a:gd name="connsiteX2" fmla="*/ 2611583 w 2705467"/>
                <a:gd name="connsiteY2" fmla="*/ 2540977 h 2540977"/>
                <a:gd name="connsiteX3" fmla="*/ 0 w 2705467"/>
                <a:gd name="connsiteY3" fmla="*/ 2527229 h 2540977"/>
                <a:gd name="connsiteX4" fmla="*/ 921784 w 2705467"/>
                <a:gd name="connsiteY4" fmla="*/ 0 h 2540977"/>
                <a:gd name="connsiteX0" fmla="*/ 921784 w 2718702"/>
                <a:gd name="connsiteY0" fmla="*/ 2 h 2540979"/>
                <a:gd name="connsiteX1" fmla="*/ 2718597 w 2718702"/>
                <a:gd name="connsiteY1" fmla="*/ 0 h 2540979"/>
                <a:gd name="connsiteX2" fmla="*/ 2611583 w 2718702"/>
                <a:gd name="connsiteY2" fmla="*/ 2540979 h 2540979"/>
                <a:gd name="connsiteX3" fmla="*/ 0 w 2718702"/>
                <a:gd name="connsiteY3" fmla="*/ 2527231 h 2540979"/>
                <a:gd name="connsiteX4" fmla="*/ 921784 w 2718702"/>
                <a:gd name="connsiteY4" fmla="*/ 2 h 2540979"/>
                <a:gd name="connsiteX0" fmla="*/ 921784 w 2679012"/>
                <a:gd name="connsiteY0" fmla="*/ 0 h 2540977"/>
                <a:gd name="connsiteX1" fmla="*/ 2678853 w 2679012"/>
                <a:gd name="connsiteY1" fmla="*/ 6171 h 2540977"/>
                <a:gd name="connsiteX2" fmla="*/ 2611583 w 2679012"/>
                <a:gd name="connsiteY2" fmla="*/ 2540977 h 2540977"/>
                <a:gd name="connsiteX3" fmla="*/ 0 w 2679012"/>
                <a:gd name="connsiteY3" fmla="*/ 2527229 h 2540977"/>
                <a:gd name="connsiteX4" fmla="*/ 921784 w 2679012"/>
                <a:gd name="connsiteY4" fmla="*/ 0 h 2540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012" h="2540977">
                  <a:moveTo>
                    <a:pt x="921784" y="0"/>
                  </a:moveTo>
                  <a:lnTo>
                    <a:pt x="2678853" y="6171"/>
                  </a:lnTo>
                  <a:cubicBezTo>
                    <a:pt x="2682925" y="861394"/>
                    <a:pt x="2607511" y="1685754"/>
                    <a:pt x="2611583" y="2540977"/>
                  </a:cubicBezTo>
                  <a:lnTo>
                    <a:pt x="0" y="2527229"/>
                  </a:lnTo>
                  <a:lnTo>
                    <a:pt x="921784" y="0"/>
                  </a:lnTo>
                  <a:close/>
                </a:path>
              </a:pathLst>
            </a:custGeom>
            <a:blipFill rotWithShape="0">
              <a:blip r:embed="rId2">
                <a:duotone>
                  <a:schemeClr val="bg2">
                    <a:shade val="76000"/>
                    <a:satMod val="180000"/>
                  </a:schemeClr>
                  <a:schemeClr val="bg2">
                    <a:tint val="80000"/>
                    <a:satMod val="120000"/>
                    <a:lumMod val="180000"/>
                  </a:schemeClr>
                </a:duotone>
              </a:blip>
              <a:stretch>
                <a:fillRect l="-114598" r="-265621" b="-28686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 useBgFill="1">
          <p:nvSpPr>
            <p:cNvPr id="24" name="Rectangle 20">
              <a:extLst>
                <a:ext uri="{FF2B5EF4-FFF2-40B4-BE49-F238E27FC236}">
                  <a16:creationId xmlns:a16="http://schemas.microsoft.com/office/drawing/2014/main" id="{03DB1AC6-5430-4CD3-BD83-86E675A11A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>
              <a:off x="2211875" y="5257482"/>
              <a:ext cx="2586931" cy="1619837"/>
            </a:xfrm>
            <a:custGeom>
              <a:avLst/>
              <a:gdLst>
                <a:gd name="connsiteX0" fmla="*/ 0 w 2611581"/>
                <a:gd name="connsiteY0" fmla="*/ 0 h 4303713"/>
                <a:gd name="connsiteX1" fmla="*/ 2611581 w 2611581"/>
                <a:gd name="connsiteY1" fmla="*/ 0 h 4303713"/>
                <a:gd name="connsiteX2" fmla="*/ 2611581 w 2611581"/>
                <a:gd name="connsiteY2" fmla="*/ 4303713 h 4303713"/>
                <a:gd name="connsiteX3" fmla="*/ 0 w 2611581"/>
                <a:gd name="connsiteY3" fmla="*/ 4303713 h 4303713"/>
                <a:gd name="connsiteX4" fmla="*/ 0 w 2611581"/>
                <a:gd name="connsiteY4" fmla="*/ 0 h 4303713"/>
                <a:gd name="connsiteX0" fmla="*/ 0 w 2611581"/>
                <a:gd name="connsiteY0" fmla="*/ 0 h 4314104"/>
                <a:gd name="connsiteX1" fmla="*/ 2611581 w 2611581"/>
                <a:gd name="connsiteY1" fmla="*/ 0 h 4314104"/>
                <a:gd name="connsiteX2" fmla="*/ 2611581 w 2611581"/>
                <a:gd name="connsiteY2" fmla="*/ 4303713 h 4314104"/>
                <a:gd name="connsiteX3" fmla="*/ 1693718 w 2611581"/>
                <a:gd name="connsiteY3" fmla="*/ 4314104 h 4314104"/>
                <a:gd name="connsiteX4" fmla="*/ 0 w 2611581"/>
                <a:gd name="connsiteY4" fmla="*/ 0 h 4314104"/>
                <a:gd name="connsiteX0" fmla="*/ 0 w 2611581"/>
                <a:gd name="connsiteY0" fmla="*/ 0 h 4314104"/>
                <a:gd name="connsiteX1" fmla="*/ 2611581 w 2611581"/>
                <a:gd name="connsiteY1" fmla="*/ 0 h 4314104"/>
                <a:gd name="connsiteX2" fmla="*/ 2611581 w 2611581"/>
                <a:gd name="connsiteY2" fmla="*/ 4303713 h 4314104"/>
                <a:gd name="connsiteX3" fmla="*/ 1963882 w 2611581"/>
                <a:gd name="connsiteY3" fmla="*/ 4314104 h 4314104"/>
                <a:gd name="connsiteX4" fmla="*/ 0 w 2611581"/>
                <a:gd name="connsiteY4" fmla="*/ 0 h 4314104"/>
                <a:gd name="connsiteX0" fmla="*/ 0 w 2611581"/>
                <a:gd name="connsiteY0" fmla="*/ 0 h 4303713"/>
                <a:gd name="connsiteX1" fmla="*/ 2611581 w 2611581"/>
                <a:gd name="connsiteY1" fmla="*/ 0 h 4303713"/>
                <a:gd name="connsiteX2" fmla="*/ 2611581 w 2611581"/>
                <a:gd name="connsiteY2" fmla="*/ 4303713 h 4303713"/>
                <a:gd name="connsiteX3" fmla="*/ 2213264 w 2611581"/>
                <a:gd name="connsiteY3" fmla="*/ 4293322 h 4303713"/>
                <a:gd name="connsiteX4" fmla="*/ 0 w 2611581"/>
                <a:gd name="connsiteY4" fmla="*/ 0 h 4303713"/>
                <a:gd name="connsiteX0" fmla="*/ 0 w 2611581"/>
                <a:gd name="connsiteY0" fmla="*/ 0 h 4303713"/>
                <a:gd name="connsiteX1" fmla="*/ 2611581 w 2611581"/>
                <a:gd name="connsiteY1" fmla="*/ 0 h 4303713"/>
                <a:gd name="connsiteX2" fmla="*/ 2611581 w 2611581"/>
                <a:gd name="connsiteY2" fmla="*/ 4303713 h 4303713"/>
                <a:gd name="connsiteX3" fmla="*/ 2171701 w 2611581"/>
                <a:gd name="connsiteY3" fmla="*/ 3638695 h 4303713"/>
                <a:gd name="connsiteX4" fmla="*/ 0 w 2611581"/>
                <a:gd name="connsiteY4" fmla="*/ 0 h 4303713"/>
                <a:gd name="connsiteX0" fmla="*/ 0 w 2720934"/>
                <a:gd name="connsiteY0" fmla="*/ 268283 h 4303713"/>
                <a:gd name="connsiteX1" fmla="*/ 2720934 w 2720934"/>
                <a:gd name="connsiteY1" fmla="*/ 0 h 4303713"/>
                <a:gd name="connsiteX2" fmla="*/ 2720934 w 2720934"/>
                <a:gd name="connsiteY2" fmla="*/ 4303713 h 4303713"/>
                <a:gd name="connsiteX3" fmla="*/ 2281054 w 2720934"/>
                <a:gd name="connsiteY3" fmla="*/ 3638695 h 4303713"/>
                <a:gd name="connsiteX4" fmla="*/ 0 w 2720934"/>
                <a:gd name="connsiteY4" fmla="*/ 268283 h 4303713"/>
                <a:gd name="connsiteX0" fmla="*/ 0 w 2720934"/>
                <a:gd name="connsiteY0" fmla="*/ 268283 h 4303713"/>
                <a:gd name="connsiteX1" fmla="*/ 2720934 w 2720934"/>
                <a:gd name="connsiteY1" fmla="*/ 0 h 4303713"/>
                <a:gd name="connsiteX2" fmla="*/ 2720934 w 2720934"/>
                <a:gd name="connsiteY2" fmla="*/ 4303713 h 4303713"/>
                <a:gd name="connsiteX3" fmla="*/ 2264231 w 2720934"/>
                <a:gd name="connsiteY3" fmla="*/ 3717600 h 4303713"/>
                <a:gd name="connsiteX4" fmla="*/ 0 w 2720934"/>
                <a:gd name="connsiteY4" fmla="*/ 268283 h 4303713"/>
                <a:gd name="connsiteX0" fmla="*/ 0 w 2720934"/>
                <a:gd name="connsiteY0" fmla="*/ 268283 h 4335275"/>
                <a:gd name="connsiteX1" fmla="*/ 2720934 w 2720934"/>
                <a:gd name="connsiteY1" fmla="*/ 0 h 4335275"/>
                <a:gd name="connsiteX2" fmla="*/ 2653639 w 2720934"/>
                <a:gd name="connsiteY2" fmla="*/ 4335275 h 4335275"/>
                <a:gd name="connsiteX3" fmla="*/ 2264231 w 2720934"/>
                <a:gd name="connsiteY3" fmla="*/ 3717600 h 4335275"/>
                <a:gd name="connsiteX4" fmla="*/ 0 w 2720934"/>
                <a:gd name="connsiteY4" fmla="*/ 268283 h 4335275"/>
                <a:gd name="connsiteX0" fmla="*/ 0 w 2737757"/>
                <a:gd name="connsiteY0" fmla="*/ 236721 h 4335275"/>
                <a:gd name="connsiteX1" fmla="*/ 2737757 w 2737757"/>
                <a:gd name="connsiteY1" fmla="*/ 0 h 4335275"/>
                <a:gd name="connsiteX2" fmla="*/ 2670462 w 2737757"/>
                <a:gd name="connsiteY2" fmla="*/ 4335275 h 4335275"/>
                <a:gd name="connsiteX3" fmla="*/ 2281054 w 2737757"/>
                <a:gd name="connsiteY3" fmla="*/ 3717600 h 4335275"/>
                <a:gd name="connsiteX4" fmla="*/ 0 w 2737757"/>
                <a:gd name="connsiteY4" fmla="*/ 236721 h 4335275"/>
                <a:gd name="connsiteX0" fmla="*/ 0 w 2729346"/>
                <a:gd name="connsiteY0" fmla="*/ 0 h 4098554"/>
                <a:gd name="connsiteX1" fmla="*/ 2729346 w 2729346"/>
                <a:gd name="connsiteY1" fmla="*/ 126250 h 4098554"/>
                <a:gd name="connsiteX2" fmla="*/ 2670462 w 2729346"/>
                <a:gd name="connsiteY2" fmla="*/ 4098554 h 4098554"/>
                <a:gd name="connsiteX3" fmla="*/ 2281054 w 2729346"/>
                <a:gd name="connsiteY3" fmla="*/ 3480879 h 4098554"/>
                <a:gd name="connsiteX4" fmla="*/ 0 w 2729346"/>
                <a:gd name="connsiteY4" fmla="*/ 0 h 4098554"/>
                <a:gd name="connsiteX0" fmla="*/ 0 w 2720934"/>
                <a:gd name="connsiteY0" fmla="*/ 0 h 4098554"/>
                <a:gd name="connsiteX1" fmla="*/ 2720934 w 2720934"/>
                <a:gd name="connsiteY1" fmla="*/ 31562 h 4098554"/>
                <a:gd name="connsiteX2" fmla="*/ 2670462 w 2720934"/>
                <a:gd name="connsiteY2" fmla="*/ 4098554 h 4098554"/>
                <a:gd name="connsiteX3" fmla="*/ 2281054 w 2720934"/>
                <a:gd name="connsiteY3" fmla="*/ 3480879 h 4098554"/>
                <a:gd name="connsiteX4" fmla="*/ 0 w 2720934"/>
                <a:gd name="connsiteY4" fmla="*/ 0 h 4098554"/>
                <a:gd name="connsiteX0" fmla="*/ 0 w 2720934"/>
                <a:gd name="connsiteY0" fmla="*/ 15782 h 4114336"/>
                <a:gd name="connsiteX1" fmla="*/ 2720934 w 2720934"/>
                <a:gd name="connsiteY1" fmla="*/ 0 h 4114336"/>
                <a:gd name="connsiteX2" fmla="*/ 2670462 w 2720934"/>
                <a:gd name="connsiteY2" fmla="*/ 4114336 h 4114336"/>
                <a:gd name="connsiteX3" fmla="*/ 2281054 w 2720934"/>
                <a:gd name="connsiteY3" fmla="*/ 3496661 h 4114336"/>
                <a:gd name="connsiteX4" fmla="*/ 0 w 2720934"/>
                <a:gd name="connsiteY4" fmla="*/ 15782 h 4114336"/>
                <a:gd name="connsiteX0" fmla="*/ 0 w 2820289"/>
                <a:gd name="connsiteY0" fmla="*/ 15782 h 4114336"/>
                <a:gd name="connsiteX1" fmla="*/ 2820289 w 2820289"/>
                <a:gd name="connsiteY1" fmla="*/ 0 h 4114336"/>
                <a:gd name="connsiteX2" fmla="*/ 2769817 w 2820289"/>
                <a:gd name="connsiteY2" fmla="*/ 4114336 h 4114336"/>
                <a:gd name="connsiteX3" fmla="*/ 2380409 w 2820289"/>
                <a:gd name="connsiteY3" fmla="*/ 3496661 h 4114336"/>
                <a:gd name="connsiteX4" fmla="*/ 0 w 2820289"/>
                <a:gd name="connsiteY4" fmla="*/ 15782 h 4114336"/>
                <a:gd name="connsiteX0" fmla="*/ 0 w 2820289"/>
                <a:gd name="connsiteY0" fmla="*/ 15782 h 4114336"/>
                <a:gd name="connsiteX1" fmla="*/ 2820289 w 2820289"/>
                <a:gd name="connsiteY1" fmla="*/ 0 h 4114336"/>
                <a:gd name="connsiteX2" fmla="*/ 2769817 w 2820289"/>
                <a:gd name="connsiteY2" fmla="*/ 4114336 h 4114336"/>
                <a:gd name="connsiteX3" fmla="*/ 2362876 w 2820289"/>
                <a:gd name="connsiteY3" fmla="*/ 3517980 h 4114336"/>
                <a:gd name="connsiteX4" fmla="*/ 0 w 2820289"/>
                <a:gd name="connsiteY4" fmla="*/ 15782 h 4114336"/>
                <a:gd name="connsiteX0" fmla="*/ 0 w 2820289"/>
                <a:gd name="connsiteY0" fmla="*/ 15782 h 4114336"/>
                <a:gd name="connsiteX1" fmla="*/ 2820289 w 2820289"/>
                <a:gd name="connsiteY1" fmla="*/ 0 h 4114336"/>
                <a:gd name="connsiteX2" fmla="*/ 2763972 w 2820289"/>
                <a:gd name="connsiteY2" fmla="*/ 4114336 h 4114336"/>
                <a:gd name="connsiteX3" fmla="*/ 2362876 w 2820289"/>
                <a:gd name="connsiteY3" fmla="*/ 3517980 h 4114336"/>
                <a:gd name="connsiteX4" fmla="*/ 0 w 2820289"/>
                <a:gd name="connsiteY4" fmla="*/ 15782 h 4114336"/>
                <a:gd name="connsiteX0" fmla="*/ 0 w 3721149"/>
                <a:gd name="connsiteY0" fmla="*/ 0 h 4269703"/>
                <a:gd name="connsiteX1" fmla="*/ 3721149 w 3721149"/>
                <a:gd name="connsiteY1" fmla="*/ 155367 h 4269703"/>
                <a:gd name="connsiteX2" fmla="*/ 3664832 w 3721149"/>
                <a:gd name="connsiteY2" fmla="*/ 4269703 h 4269703"/>
                <a:gd name="connsiteX3" fmla="*/ 3263736 w 3721149"/>
                <a:gd name="connsiteY3" fmla="*/ 3673347 h 4269703"/>
                <a:gd name="connsiteX4" fmla="*/ 0 w 3721149"/>
                <a:gd name="connsiteY4" fmla="*/ 0 h 4269703"/>
                <a:gd name="connsiteX0" fmla="*/ 0 w 3721149"/>
                <a:gd name="connsiteY0" fmla="*/ 0 h 4289488"/>
                <a:gd name="connsiteX1" fmla="*/ 3721149 w 3721149"/>
                <a:gd name="connsiteY1" fmla="*/ 155367 h 4289488"/>
                <a:gd name="connsiteX2" fmla="*/ 3664832 w 3721149"/>
                <a:gd name="connsiteY2" fmla="*/ 4269703 h 4289488"/>
                <a:gd name="connsiteX3" fmla="*/ 1705997 w 3721149"/>
                <a:gd name="connsiteY3" fmla="*/ 4289488 h 4289488"/>
                <a:gd name="connsiteX4" fmla="*/ 0 w 3721149"/>
                <a:gd name="connsiteY4" fmla="*/ 0 h 4289488"/>
                <a:gd name="connsiteX0" fmla="*/ 0 w 3664846"/>
                <a:gd name="connsiteY0" fmla="*/ 15785 h 4305273"/>
                <a:gd name="connsiteX1" fmla="*/ 3664846 w 3664846"/>
                <a:gd name="connsiteY1" fmla="*/ 0 h 4305273"/>
                <a:gd name="connsiteX2" fmla="*/ 3664832 w 3664846"/>
                <a:gd name="connsiteY2" fmla="*/ 4285488 h 4305273"/>
                <a:gd name="connsiteX3" fmla="*/ 1705997 w 3664846"/>
                <a:gd name="connsiteY3" fmla="*/ 4305273 h 4305273"/>
                <a:gd name="connsiteX4" fmla="*/ 0 w 3664846"/>
                <a:gd name="connsiteY4" fmla="*/ 15785 h 4305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64846" h="4305273">
                  <a:moveTo>
                    <a:pt x="0" y="15785"/>
                  </a:moveTo>
                  <a:lnTo>
                    <a:pt x="3664846" y="0"/>
                  </a:lnTo>
                  <a:cubicBezTo>
                    <a:pt x="3664841" y="1428496"/>
                    <a:pt x="3664837" y="2856992"/>
                    <a:pt x="3664832" y="4285488"/>
                  </a:cubicBezTo>
                  <a:lnTo>
                    <a:pt x="1705997" y="4305273"/>
                  </a:lnTo>
                  <a:lnTo>
                    <a:pt x="0" y="15785"/>
                  </a:lnTo>
                  <a:close/>
                </a:path>
              </a:pathLst>
            </a:custGeom>
            <a:blipFill rotWithShape="0">
              <a:blip r:embed="rId2">
                <a:duotone>
                  <a:schemeClr val="bg2">
                    <a:shade val="76000"/>
                    <a:satMod val="180000"/>
                  </a:schemeClr>
                  <a:schemeClr val="bg2">
                    <a:tint val="80000"/>
                    <a:satMod val="120000"/>
                    <a:lumMod val="180000"/>
                  </a:schemeClr>
                </a:duotone>
              </a:blip>
              <a:stretch>
                <a:fillRect l="-163116" t="-323529" r="-398251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8326E10-C8CB-487F-A110-F861268DE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360612" y="0"/>
            <a:ext cx="2436813" cy="6858001"/>
            <a:chOff x="1320800" y="0"/>
            <a:chExt cx="2436813" cy="6858001"/>
          </a:xfrm>
        </p:grpSpPr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3279962B-46D2-4E19-B632-39B80D1E80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321A335A-53CB-4C17-AB51-5D9C2DCB45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A0E0D557-405B-469F-AEDE-4E3404AA41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D8D4E62F-9393-40A6-9E85-9F3B59C462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FABD11B1-DE89-45BC-8204-968C88AADC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AFA4965A-1FBC-44B8-B96A-3F5275C3AE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A4010B6-0898-69F3-B646-3AC7C14B29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2399" y="685800"/>
            <a:ext cx="7345891" cy="1413933"/>
          </a:xfrm>
        </p:spPr>
        <p:txBody>
          <a:bodyPr>
            <a:normAutofit/>
          </a:bodyPr>
          <a:lstStyle/>
          <a:p>
            <a:r>
              <a:rPr lang="en-US"/>
              <a:t>Key Insights</a:t>
            </a:r>
            <a:endParaRPr lang="en-US" dirty="0"/>
          </a:p>
        </p:txBody>
      </p:sp>
      <p:pic>
        <p:nvPicPr>
          <p:cNvPr id="25" name="Picture 24" descr="Office building overlayed with stock market graphs">
            <a:extLst>
              <a:ext uri="{FF2B5EF4-FFF2-40B4-BE49-F238E27FC236}">
                <a16:creationId xmlns:a16="http://schemas.microsoft.com/office/drawing/2014/main" id="{E15F9B08-A38C-CC56-8BAD-F0AC544C8E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846" r="12612"/>
          <a:stretch/>
        </p:blipFill>
        <p:spPr>
          <a:xfrm>
            <a:off x="20" y="10"/>
            <a:ext cx="3459143" cy="6857990"/>
          </a:xfrm>
          <a:custGeom>
            <a:avLst/>
            <a:gdLst/>
            <a:ahLst/>
            <a:cxnLst/>
            <a:rect l="l" t="t" r="r" b="b"/>
            <a:pathLst>
              <a:path w="3458633" h="6858000">
                <a:moveTo>
                  <a:pt x="0" y="0"/>
                </a:moveTo>
                <a:lnTo>
                  <a:pt x="3174999" y="0"/>
                </a:lnTo>
                <a:lnTo>
                  <a:pt x="2294466" y="5223932"/>
                </a:lnTo>
                <a:lnTo>
                  <a:pt x="3458633" y="6853767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ln w="38100">
            <a:noFill/>
          </a:ln>
          <a:effectLst/>
        </p:spPr>
      </p:pic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9334D64C-FF48-F185-BA9A-3BF797C002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43867" y="2048933"/>
            <a:ext cx="7659156" cy="3742267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Relative earnings between planning windows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Day Ahead market participation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Behavior of the Battery Asset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Total mileage on the asset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Key Decision points</a:t>
            </a:r>
          </a:p>
        </p:txBody>
      </p:sp>
    </p:spTree>
    <p:extLst>
      <p:ext uri="{BB962C8B-B14F-4D97-AF65-F5344CB8AC3E}">
        <p14:creationId xmlns:p14="http://schemas.microsoft.com/office/powerpoint/2010/main" val="41404119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>
            <a:extLst>
              <a:ext uri="{FF2B5EF4-FFF2-40B4-BE49-F238E27FC236}">
                <a16:creationId xmlns:a16="http://schemas.microsoft.com/office/drawing/2014/main" id="{08F94D66-27EC-4CB8-8226-D7F41C1618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1A53964C-7D93-4C48-A4A6-C4C2C393C5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9C944EEC-539E-4389-8785-58E65D04E8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9">
              <a:extLst>
                <a:ext uri="{FF2B5EF4-FFF2-40B4-BE49-F238E27FC236}">
                  <a16:creationId xmlns:a16="http://schemas.microsoft.com/office/drawing/2014/main" id="{7836EB7E-895C-4D68-B92E-312B371CBD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10">
              <a:extLst>
                <a:ext uri="{FF2B5EF4-FFF2-40B4-BE49-F238E27FC236}">
                  <a16:creationId xmlns:a16="http://schemas.microsoft.com/office/drawing/2014/main" id="{0F29242B-8CE7-4636-B326-4BEE42EB6D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11">
              <a:extLst>
                <a:ext uri="{FF2B5EF4-FFF2-40B4-BE49-F238E27FC236}">
                  <a16:creationId xmlns:a16="http://schemas.microsoft.com/office/drawing/2014/main" id="{4D0B8E9A-7727-4AD9-974E-8815F0B20E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12">
              <a:extLst>
                <a:ext uri="{FF2B5EF4-FFF2-40B4-BE49-F238E27FC236}">
                  <a16:creationId xmlns:a16="http://schemas.microsoft.com/office/drawing/2014/main" id="{1CD6C65C-71BE-4549-926A-1C1135FD06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E58348C3-6249-4952-AA86-C63DB35EA9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DE6174AD-DBB0-43E6-98C2-738DB3A152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959100" y="-4763"/>
            <a:ext cx="5014912" cy="6862763"/>
            <a:chOff x="2928938" y="-4763"/>
            <a:chExt cx="5014912" cy="6862763"/>
          </a:xfrm>
        </p:grpSpPr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50A59800-3661-4778-9D8A-F816C85C41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7A810977-C816-4698-B7E7-0E6BDED794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181E4B1B-2437-4A14-8927-817FC7AED6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3F98AD26-9FF7-44EA-B876-9C857F8ED9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32EBB12A-A9CE-446F-9462-15DAC0D0FA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85925599-F99B-48E5-A384-76136C0818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C9D00C9-1655-7529-D6AF-39787C9505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8299" y="1380068"/>
            <a:ext cx="6054723" cy="261619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dirty="0"/>
              <a:t>Earnings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A8202E-5CBC-8E7A-5B5F-A6B1315BF1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36254" y="3996267"/>
            <a:ext cx="5166768" cy="1388534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sz="2100" dirty="0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139A2528-0FEC-1354-2575-67E0DEFC707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979" r="12813" b="-1"/>
          <a:stretch/>
        </p:blipFill>
        <p:spPr>
          <a:xfrm>
            <a:off x="20" y="10"/>
            <a:ext cx="5448280" cy="6857990"/>
          </a:xfrm>
          <a:custGeom>
            <a:avLst/>
            <a:gdLst/>
            <a:ahLst/>
            <a:cxnLst/>
            <a:rect l="l" t="t" r="r" b="b"/>
            <a:pathLst>
              <a:path w="5448300" h="6858000">
                <a:moveTo>
                  <a:pt x="0" y="0"/>
                </a:moveTo>
                <a:lnTo>
                  <a:pt x="3513666" y="0"/>
                </a:lnTo>
                <a:lnTo>
                  <a:pt x="2861733" y="2548466"/>
                </a:lnTo>
                <a:lnTo>
                  <a:pt x="5448300" y="6853767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ln w="3810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3999677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149EB62-1692-4D1D-A7C2-FB2F6A61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477DFC9-33A4-4343-9970-1CBCEDEDB2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graph with numbers and a bar&#10;&#10;Description automatically generated with medium confidence">
            <a:extLst>
              <a:ext uri="{FF2B5EF4-FFF2-40B4-BE49-F238E27FC236}">
                <a16:creationId xmlns:a16="http://schemas.microsoft.com/office/drawing/2014/main" id="{FC04EC93-CB35-43A4-F8F4-4DBD759A909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1770363"/>
            <a:ext cx="5372099" cy="3317274"/>
          </a:xfrm>
          <a:prstGeom prst="rect">
            <a:avLst/>
          </a:prstGeom>
        </p:spPr>
      </p:pic>
      <p:pic>
        <p:nvPicPr>
          <p:cNvPr id="5" name="Picture 4" descr="A graph of a bar graph&#10;&#10;Description automatically generated with medium confidence">
            <a:extLst>
              <a:ext uri="{FF2B5EF4-FFF2-40B4-BE49-F238E27FC236}">
                <a16:creationId xmlns:a16="http://schemas.microsoft.com/office/drawing/2014/main" id="{5F1D2328-FCD8-7377-8F1B-017526B82B2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6433" y="1782900"/>
            <a:ext cx="5372099" cy="3317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2868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6EFA3C33-A436-1D63-D7CD-88CE41A8EA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6510648"/>
              </p:ext>
            </p:extLst>
          </p:nvPr>
        </p:nvGraphicFramePr>
        <p:xfrm>
          <a:off x="6664324" y="798195"/>
          <a:ext cx="4444999" cy="2476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22064">
                  <a:extLst>
                    <a:ext uri="{9D8B030D-6E8A-4147-A177-3AD203B41FA5}">
                      <a16:colId xmlns:a16="http://schemas.microsoft.com/office/drawing/2014/main" val="1171642013"/>
                    </a:ext>
                  </a:extLst>
                </a:gridCol>
                <a:gridCol w="1178372">
                  <a:extLst>
                    <a:ext uri="{9D8B030D-6E8A-4147-A177-3AD203B41FA5}">
                      <a16:colId xmlns:a16="http://schemas.microsoft.com/office/drawing/2014/main" val="2222411953"/>
                    </a:ext>
                  </a:extLst>
                </a:gridCol>
                <a:gridCol w="1088876">
                  <a:extLst>
                    <a:ext uri="{9D8B030D-6E8A-4147-A177-3AD203B41FA5}">
                      <a16:colId xmlns:a16="http://schemas.microsoft.com/office/drawing/2014/main" val="2690716832"/>
                    </a:ext>
                  </a:extLst>
                </a:gridCol>
                <a:gridCol w="865134">
                  <a:extLst>
                    <a:ext uri="{9D8B030D-6E8A-4147-A177-3AD203B41FA5}">
                      <a16:colId xmlns:a16="http://schemas.microsoft.com/office/drawing/2014/main" val="2540777575"/>
                    </a:ext>
                  </a:extLst>
                </a:gridCol>
                <a:gridCol w="790553">
                  <a:extLst>
                    <a:ext uri="{9D8B030D-6E8A-4147-A177-3AD203B41FA5}">
                      <a16:colId xmlns:a16="http://schemas.microsoft.com/office/drawing/2014/main" val="2239836084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Month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5-min earnings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Hourly Earnings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%age increase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$$ increase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5130916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$       199,969.10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$     191,257.10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5%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$8,712.04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2921718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$    2,299,821.30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$ 2,255,683.40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$44,137.91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6056611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$       258,800.00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 $     246,530.40 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5%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$12,269.58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9274866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$       232,627.50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$     221,199.20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5%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$11,428.27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74874005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$       214,981.80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$     208,215.80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3%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$6,765.94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6662476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$       184,562.70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$     177,355.90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4%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$7,206.85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5467924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$       192,181.70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$     185,908.20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3%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$6,273.45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3007818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$       234,660.60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$     225,094.50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4%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$9,566.13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2585820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$       291,177.70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$     274,541.10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6%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$16,636.64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9843281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$       335,899.00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$     312,903.00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7%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$22,995.95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9992423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$       317,864.90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$     295,615.90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8%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$22,249.00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3536817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$       397,036.60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$     361,913.70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10%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$35,122.87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98725722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E51F3E82-CD68-EBBA-6D12-FD83E66990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5721896"/>
              </p:ext>
            </p:extLst>
          </p:nvPr>
        </p:nvGraphicFramePr>
        <p:xfrm>
          <a:off x="6664325" y="3716337"/>
          <a:ext cx="4445000" cy="2476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27050">
                  <a:extLst>
                    <a:ext uri="{9D8B030D-6E8A-4147-A177-3AD203B41FA5}">
                      <a16:colId xmlns:a16="http://schemas.microsoft.com/office/drawing/2014/main" val="2844748334"/>
                    </a:ext>
                  </a:extLst>
                </a:gridCol>
                <a:gridCol w="1009650">
                  <a:extLst>
                    <a:ext uri="{9D8B030D-6E8A-4147-A177-3AD203B41FA5}">
                      <a16:colId xmlns:a16="http://schemas.microsoft.com/office/drawing/2014/main" val="299001457"/>
                    </a:ext>
                  </a:extLst>
                </a:gridCol>
                <a:gridCol w="1003300">
                  <a:extLst>
                    <a:ext uri="{9D8B030D-6E8A-4147-A177-3AD203B41FA5}">
                      <a16:colId xmlns:a16="http://schemas.microsoft.com/office/drawing/2014/main" val="2673037643"/>
                    </a:ext>
                  </a:extLst>
                </a:gridCol>
                <a:gridCol w="927100">
                  <a:extLst>
                    <a:ext uri="{9D8B030D-6E8A-4147-A177-3AD203B41FA5}">
                      <a16:colId xmlns:a16="http://schemas.microsoft.com/office/drawing/2014/main" val="2846710386"/>
                    </a:ext>
                  </a:extLst>
                </a:gridCol>
                <a:gridCol w="977900">
                  <a:extLst>
                    <a:ext uri="{9D8B030D-6E8A-4147-A177-3AD203B41FA5}">
                      <a16:colId xmlns:a16="http://schemas.microsoft.com/office/drawing/2014/main" val="926345868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Month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5-min earnings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Hourly Earnings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%age increase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$$ increase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2552317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$     266,542.60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$       244,711.00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9%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$21,831.65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8439227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$     229,252.90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$       205,190.70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12%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$24,062.26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9054993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$     265,118.90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$       245,033.60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8%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$20,085.32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473632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$     362,606.80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$       335,142.50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8%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$27,464.28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6089630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$     408,254.20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$       374,440.70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9%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$33,813.50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791484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$     303,006.00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$       287,658.90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5%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$15,347.06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8965517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$     336,014.70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$       322,947.90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4%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$13,066.83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2330639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$     332,052.80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$       318,326.10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4%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$13,726.78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3586921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$     310,617.20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$       292,480.90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6%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$18,136.36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51328112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$     298,224.70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$       280,283.60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6%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$17,941.12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7090357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$     250,008.60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$       233,536.60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7%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$16,471.93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3571202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$     328,768.10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$       305,103.50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8%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$23,664.62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10777476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361944A9-60C4-4EEB-0FB1-59D18BB1667F}"/>
              </a:ext>
            </a:extLst>
          </p:cNvPr>
          <p:cNvSpPr/>
          <p:nvPr/>
        </p:nvSpPr>
        <p:spPr>
          <a:xfrm>
            <a:off x="1428299" y="798195"/>
            <a:ext cx="153298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u="none" strike="noStrike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2021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DE86779-E4E2-FA02-99AC-876D22FF80B6}"/>
              </a:ext>
            </a:extLst>
          </p:cNvPr>
          <p:cNvSpPr/>
          <p:nvPr/>
        </p:nvSpPr>
        <p:spPr>
          <a:xfrm>
            <a:off x="1415475" y="3716337"/>
            <a:ext cx="154580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u="none" strike="noStrike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2022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13D1D9-0EDA-5DDF-ECBC-F6A9038D2FB1}"/>
              </a:ext>
            </a:extLst>
          </p:cNvPr>
          <p:cNvSpPr txBox="1"/>
          <p:nvPr/>
        </p:nvSpPr>
        <p:spPr>
          <a:xfrm>
            <a:off x="1428298" y="1847850"/>
            <a:ext cx="4762951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Total earnings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5-min: 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  $ 5,159,582.90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Aptos Narrow" panose="020B0004020202020204" pitchFamily="34" charset="0"/>
              </a:rPr>
              <a:t>Hourly: 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  $ 4,956,218.20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000000"/>
                </a:solidFill>
                <a:latin typeface="Aptos Narrow" panose="020B0004020202020204" pitchFamily="34" charset="0"/>
              </a:rPr>
              <a:t>+</a:t>
            </a:r>
            <a:r>
              <a:rPr lang="en-US" sz="1400" b="1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  $ 203,364.70  increase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Averages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Earnings increased +5.2% on average per month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$$ earned per month +$ 16,947.05 on average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489B6B-E2BE-8DED-2A91-82D5D0CFD571}"/>
              </a:ext>
            </a:extLst>
          </p:cNvPr>
          <p:cNvSpPr txBox="1"/>
          <p:nvPr/>
        </p:nvSpPr>
        <p:spPr>
          <a:xfrm>
            <a:off x="1428298" y="4488120"/>
            <a:ext cx="4762951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Total earnings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5-min: </a:t>
            </a:r>
            <a:r>
              <a:rPr lang="en-US" sz="1400" dirty="0">
                <a:solidFill>
                  <a:srgbClr val="000000"/>
                </a:solidFill>
                <a:latin typeface="Aptos Narrow" panose="020B0004020202020204" pitchFamily="34" charset="0"/>
              </a:rPr>
              <a:t>   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$ 3,690,467.50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Aptos Narrow" panose="020B0004020202020204" pitchFamily="34" charset="0"/>
              </a:rPr>
              <a:t>Hourly: 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   $ 3,444,856.00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000000"/>
                </a:solidFill>
                <a:latin typeface="Aptos Narrow" panose="020B0004020202020204" pitchFamily="34" charset="0"/>
              </a:rPr>
              <a:t>+</a:t>
            </a:r>
            <a:r>
              <a:rPr lang="en-US" sz="1400" b="1" i="0" u="none" strike="noStrike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 $ 245,611.50 increase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Averages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Earnings increased +7.3% on average per month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$$ earned per month +$ 20,467.64 on average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25246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1F9E9A7-F331-4F40-A967-EF66F6830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922B8C6-230C-4EF2-95E4-ECF7A5ECFA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8504775-5C63-4E54-B4A8-B88C0295D4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8"/>
            <a:ext cx="10905067" cy="55710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graph of a graph of a graph of a graph of a graph of a graph of a graph of a graph of a graph of a graph of a graph of a graph of a graph of&#10;&#10;Description automatically generated">
            <a:extLst>
              <a:ext uri="{FF2B5EF4-FFF2-40B4-BE49-F238E27FC236}">
                <a16:creationId xmlns:a16="http://schemas.microsoft.com/office/drawing/2014/main" id="{6D7CBBBE-8694-8029-1D97-4ECE33815EF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478" y="1963372"/>
            <a:ext cx="4737014" cy="2925109"/>
          </a:xfrm>
          <a:prstGeom prst="rect">
            <a:avLst/>
          </a:prstGeom>
        </p:spPr>
      </p:pic>
      <p:pic>
        <p:nvPicPr>
          <p:cNvPr id="5" name="Picture 4" descr="A graph of a graph of a bar graph&#10;&#10;Description automatically generated with medium confidence">
            <a:extLst>
              <a:ext uri="{FF2B5EF4-FFF2-40B4-BE49-F238E27FC236}">
                <a16:creationId xmlns:a16="http://schemas.microsoft.com/office/drawing/2014/main" id="{A674EE37-51BB-98D2-F74C-43602E7327B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4502" y="1963372"/>
            <a:ext cx="4737014" cy="2925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8947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E7D63-62F4-6D3F-3A2A-2826D16676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685801"/>
            <a:ext cx="10018713" cy="647700"/>
          </a:xfrm>
        </p:spPr>
        <p:txBody>
          <a:bodyPr>
            <a:normAutofit fontScale="90000"/>
          </a:bodyPr>
          <a:lstStyle/>
          <a:p>
            <a:r>
              <a:rPr lang="en-US" dirty="0"/>
              <a:t>Day Ahead vs Real Time market participation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6CE97C09-E3D7-E661-9B2C-57311B568CE2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176446264"/>
              </p:ext>
            </p:extLst>
          </p:nvPr>
        </p:nvGraphicFramePr>
        <p:xfrm>
          <a:off x="8791573" y="2933702"/>
          <a:ext cx="2711451" cy="762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24219">
                  <a:extLst>
                    <a:ext uri="{9D8B030D-6E8A-4147-A177-3AD203B41FA5}">
                      <a16:colId xmlns:a16="http://schemas.microsoft.com/office/drawing/2014/main" val="2874386293"/>
                    </a:ext>
                  </a:extLst>
                </a:gridCol>
                <a:gridCol w="1043616">
                  <a:extLst>
                    <a:ext uri="{9D8B030D-6E8A-4147-A177-3AD203B41FA5}">
                      <a16:colId xmlns:a16="http://schemas.microsoft.com/office/drawing/2014/main" val="3620687955"/>
                    </a:ext>
                  </a:extLst>
                </a:gridCol>
                <a:gridCol w="1043616">
                  <a:extLst>
                    <a:ext uri="{9D8B030D-6E8A-4147-A177-3AD203B41FA5}">
                      <a16:colId xmlns:a16="http://schemas.microsoft.com/office/drawing/2014/main" val="1840262880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Day Ahead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Real Time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4043939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5-min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$          1,340,011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 $          2,350,457 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7485257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Hourly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$          1,401,390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$          2,043,466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4795129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u="none" strike="noStrike" dirty="0">
                          <a:effectLst/>
                        </a:rPr>
                        <a:t> $              (61,379)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u="none" strike="noStrike" dirty="0">
                          <a:effectLst/>
                        </a:rPr>
                        <a:t> $              306,991 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07497504"/>
                  </a:ext>
                </a:extLst>
              </a:tr>
            </a:tbl>
          </a:graphicData>
        </a:graphic>
      </p:graphicFrame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FF305708-B929-1116-02BA-5AF6E146AEDA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670710698"/>
              </p:ext>
            </p:extLst>
          </p:nvPr>
        </p:nvGraphicFramePr>
        <p:xfrm>
          <a:off x="9598021" y="1943100"/>
          <a:ext cx="1905000" cy="762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735224264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174137361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380091992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Day Ahead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Real Time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9243899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5-min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31.8%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68.2%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1114234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Hourly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40.6%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59.4%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1647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u="none" strike="noStrike" dirty="0">
                          <a:effectLst/>
                        </a:rPr>
                        <a:t>-8.8%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u="none" strike="noStrike" dirty="0">
                          <a:effectLst/>
                        </a:rPr>
                        <a:t>8.8%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86483601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0E70F1B2-31A8-2305-EF70-FFD7348A7B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6229011"/>
              </p:ext>
            </p:extLst>
          </p:nvPr>
        </p:nvGraphicFramePr>
        <p:xfrm>
          <a:off x="9598021" y="3924303"/>
          <a:ext cx="1905000" cy="571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2534539792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4129091577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303330580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Day Ahead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Real Time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0669601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5-min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36.3%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63.7%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0800268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Hourly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40.7%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59.3%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38742922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E9A7F26C-47DE-B07C-2364-D983D411DA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6025899"/>
              </p:ext>
            </p:extLst>
          </p:nvPr>
        </p:nvGraphicFramePr>
        <p:xfrm>
          <a:off x="4330697" y="1943100"/>
          <a:ext cx="1765300" cy="762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46070">
                  <a:extLst>
                    <a:ext uri="{9D8B030D-6E8A-4147-A177-3AD203B41FA5}">
                      <a16:colId xmlns:a16="http://schemas.microsoft.com/office/drawing/2014/main" val="3871898497"/>
                    </a:ext>
                  </a:extLst>
                </a:gridCol>
                <a:gridCol w="683342">
                  <a:extLst>
                    <a:ext uri="{9D8B030D-6E8A-4147-A177-3AD203B41FA5}">
                      <a16:colId xmlns:a16="http://schemas.microsoft.com/office/drawing/2014/main" val="906345714"/>
                    </a:ext>
                  </a:extLst>
                </a:gridCol>
                <a:gridCol w="635888">
                  <a:extLst>
                    <a:ext uri="{9D8B030D-6E8A-4147-A177-3AD203B41FA5}">
                      <a16:colId xmlns:a16="http://schemas.microsoft.com/office/drawing/2014/main" val="4103917751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Day Ahead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Real Time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9940506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5-min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37.6%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62.4%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50986027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Hourly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44.0%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56.0%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47567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u="none" strike="noStrike" dirty="0">
                          <a:effectLst/>
                        </a:rPr>
                        <a:t>-6.5%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u="none" strike="noStrike" dirty="0">
                          <a:effectLst/>
                        </a:rPr>
                        <a:t>6.5%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32600044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1E26E0A5-1BB7-3EA1-8C7D-6AFF7D8609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7602422"/>
              </p:ext>
            </p:extLst>
          </p:nvPr>
        </p:nvGraphicFramePr>
        <p:xfrm>
          <a:off x="4102098" y="2933701"/>
          <a:ext cx="1993899" cy="762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46963">
                  <a:extLst>
                    <a:ext uri="{9D8B030D-6E8A-4147-A177-3AD203B41FA5}">
                      <a16:colId xmlns:a16="http://schemas.microsoft.com/office/drawing/2014/main" val="3431230533"/>
                    </a:ext>
                  </a:extLst>
                </a:gridCol>
                <a:gridCol w="773468">
                  <a:extLst>
                    <a:ext uri="{9D8B030D-6E8A-4147-A177-3AD203B41FA5}">
                      <a16:colId xmlns:a16="http://schemas.microsoft.com/office/drawing/2014/main" val="765555030"/>
                    </a:ext>
                  </a:extLst>
                </a:gridCol>
                <a:gridCol w="773468">
                  <a:extLst>
                    <a:ext uri="{9D8B030D-6E8A-4147-A177-3AD203B41FA5}">
                      <a16:colId xmlns:a16="http://schemas.microsoft.com/office/drawing/2014/main" val="1274424962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Day Ahead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Real Time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4295849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5-min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$  2,760,856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$  2,398,727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9122822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Hourly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$  2,878,410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$  2,077,808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118345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u="none" strike="noStrike" dirty="0">
                          <a:effectLst/>
                        </a:rPr>
                        <a:t> $   (117,554)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u="none" strike="noStrike" dirty="0">
                          <a:effectLst/>
                        </a:rPr>
                        <a:t> $     320,919 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71880104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C1F9A712-7BBE-A28F-1F74-36BEC8DF12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8555998"/>
              </p:ext>
            </p:extLst>
          </p:nvPr>
        </p:nvGraphicFramePr>
        <p:xfrm>
          <a:off x="4330697" y="3924303"/>
          <a:ext cx="1765300" cy="571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46070">
                  <a:extLst>
                    <a:ext uri="{9D8B030D-6E8A-4147-A177-3AD203B41FA5}">
                      <a16:colId xmlns:a16="http://schemas.microsoft.com/office/drawing/2014/main" val="822572693"/>
                    </a:ext>
                  </a:extLst>
                </a:gridCol>
                <a:gridCol w="683342">
                  <a:extLst>
                    <a:ext uri="{9D8B030D-6E8A-4147-A177-3AD203B41FA5}">
                      <a16:colId xmlns:a16="http://schemas.microsoft.com/office/drawing/2014/main" val="2484267832"/>
                    </a:ext>
                  </a:extLst>
                </a:gridCol>
                <a:gridCol w="635888">
                  <a:extLst>
                    <a:ext uri="{9D8B030D-6E8A-4147-A177-3AD203B41FA5}">
                      <a16:colId xmlns:a16="http://schemas.microsoft.com/office/drawing/2014/main" val="2169888578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Day Ahead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Real Time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5821825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5-min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53.5%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46.5%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620805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Hourly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58.1%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41.9%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270693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7E01A294-0119-875C-963B-BF7A8E0020FD}"/>
              </a:ext>
            </a:extLst>
          </p:cNvPr>
          <p:cNvSpPr txBox="1"/>
          <p:nvPr/>
        </p:nvSpPr>
        <p:spPr>
          <a:xfrm>
            <a:off x="6492872" y="1937266"/>
            <a:ext cx="222885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Participation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Earnings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Earnings Proportion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37AB2B5-5565-B48C-9932-9A1536368BCD}"/>
              </a:ext>
            </a:extLst>
          </p:cNvPr>
          <p:cNvSpPr txBox="1"/>
          <p:nvPr/>
        </p:nvSpPr>
        <p:spPr>
          <a:xfrm>
            <a:off x="1322383" y="1529833"/>
            <a:ext cx="2228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2021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A9BF640-8E4D-2A43-3C54-C44D5DEE40CB}"/>
              </a:ext>
            </a:extLst>
          </p:cNvPr>
          <p:cNvSpPr txBox="1"/>
          <p:nvPr/>
        </p:nvSpPr>
        <p:spPr>
          <a:xfrm>
            <a:off x="6412702" y="1529833"/>
            <a:ext cx="2228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2022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D068397-D232-BFC6-A4AB-8DA627C3E7FA}"/>
              </a:ext>
            </a:extLst>
          </p:cNvPr>
          <p:cNvSpPr txBox="1"/>
          <p:nvPr/>
        </p:nvSpPr>
        <p:spPr>
          <a:xfrm>
            <a:off x="1704972" y="1937266"/>
            <a:ext cx="222885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Participation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Earnings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Earnings Proportion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EA21B7-7D9E-BAA9-1464-9A6C9AB759F5}"/>
              </a:ext>
            </a:extLst>
          </p:cNvPr>
          <p:cNvSpPr txBox="1"/>
          <p:nvPr/>
        </p:nvSpPr>
        <p:spPr>
          <a:xfrm>
            <a:off x="1619075" y="4882393"/>
            <a:ext cx="98839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Insight: Using a 5-minute planning window will net more earnings in the real time market, but less in the day ahead market compared to an hourly window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86428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340FD-D591-52E5-BFF5-DFF561C24F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Earnings by Weekday</a:t>
            </a:r>
          </a:p>
        </p:txBody>
      </p:sp>
      <p:pic>
        <p:nvPicPr>
          <p:cNvPr id="6" name="Content Placeholder 5" descr="A graph of blue green and pink bars&#10;&#10;Description automatically generated">
            <a:extLst>
              <a:ext uri="{FF2B5EF4-FFF2-40B4-BE49-F238E27FC236}">
                <a16:creationId xmlns:a16="http://schemas.microsoft.com/office/drawing/2014/main" id="{FB4F12C2-7876-E37E-8540-DB486533A6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2563" y="1312432"/>
            <a:ext cx="6240462" cy="3852136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D30BDB-A492-F26B-9810-C51FEE0329C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Summed earnings for each weekday across all weeks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Schedules are very similar.. but the 5-minute window was able to earn more on the RTLMP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Trend likely relates to the work week</a:t>
            </a:r>
          </a:p>
        </p:txBody>
      </p:sp>
    </p:spTree>
    <p:extLst>
      <p:ext uri="{BB962C8B-B14F-4D97-AF65-F5344CB8AC3E}">
        <p14:creationId xmlns:p14="http://schemas.microsoft.com/office/powerpoint/2010/main" val="14401315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7AFF87-6784-DCE7-21C9-4B3C8B595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6737" y="885049"/>
            <a:ext cx="3549121" cy="427383"/>
          </a:xfrm>
        </p:spPr>
        <p:txBody>
          <a:bodyPr>
            <a:normAutofit fontScale="90000"/>
          </a:bodyPr>
          <a:lstStyle/>
          <a:p>
            <a:r>
              <a:rPr lang="en-US" dirty="0"/>
              <a:t>Earnings by Season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E37673B-40B9-6297-46F4-E4FC8F592D79}"/>
              </a:ext>
            </a:extLst>
          </p:cNvPr>
          <p:cNvSpPr txBox="1"/>
          <p:nvPr/>
        </p:nvSpPr>
        <p:spPr>
          <a:xfrm>
            <a:off x="1848677" y="1499224"/>
            <a:ext cx="1908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RTLMP Earnings</a:t>
            </a:r>
          </a:p>
        </p:txBody>
      </p:sp>
      <p:pic>
        <p:nvPicPr>
          <p:cNvPr id="13" name="Content Placeholder 12" descr="A screenshot of a graph&#10;&#10;Description automatically generated">
            <a:extLst>
              <a:ext uri="{FF2B5EF4-FFF2-40B4-BE49-F238E27FC236}">
                <a16:creationId xmlns:a16="http://schemas.microsoft.com/office/drawing/2014/main" id="{6A8FE864-66C5-BC5F-6961-18AAB231FF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2563" y="1312432"/>
            <a:ext cx="6240462" cy="3852136"/>
          </a:xfrm>
        </p:spPr>
      </p:pic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AA058B6E-17D5-E55D-86A4-ED1E5D01E7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6627063"/>
              </p:ext>
            </p:extLst>
          </p:nvPr>
        </p:nvGraphicFramePr>
        <p:xfrm>
          <a:off x="1848676" y="2055348"/>
          <a:ext cx="2862471" cy="2934096"/>
        </p:xfrm>
        <a:graphic>
          <a:graphicData uri="http://schemas.openxmlformats.org/drawingml/2006/table">
            <a:tbl>
              <a:tblPr/>
              <a:tblGrid>
                <a:gridCol w="1487362">
                  <a:extLst>
                    <a:ext uri="{9D8B030D-6E8A-4147-A177-3AD203B41FA5}">
                      <a16:colId xmlns:a16="http://schemas.microsoft.com/office/drawing/2014/main" val="4167824749"/>
                    </a:ext>
                  </a:extLst>
                </a:gridCol>
                <a:gridCol w="1375109">
                  <a:extLst>
                    <a:ext uri="{9D8B030D-6E8A-4147-A177-3AD203B41FA5}">
                      <a16:colId xmlns:a16="http://schemas.microsoft.com/office/drawing/2014/main" val="3921457820"/>
                    </a:ext>
                  </a:extLst>
                </a:gridCol>
              </a:tblGrid>
              <a:tr h="24450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Spring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5871681"/>
                  </a:ext>
                </a:extLst>
              </a:tr>
              <a:tr h="24450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5-Minute</a:t>
                      </a:r>
                    </a:p>
                  </a:txBody>
                  <a:tcPr marL="857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$38,736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828510"/>
                  </a:ext>
                </a:extLst>
              </a:tr>
              <a:tr h="24450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Hourly</a:t>
                      </a:r>
                    </a:p>
                  </a:txBody>
                  <a:tcPr marL="857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$16,561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3188468"/>
                  </a:ext>
                </a:extLst>
              </a:tr>
              <a:tr h="24450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Summer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9902860"/>
                  </a:ext>
                </a:extLst>
              </a:tr>
              <a:tr h="24450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5-Minute</a:t>
                      </a:r>
                    </a:p>
                  </a:txBody>
                  <a:tcPr marL="857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-$105,305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4036878"/>
                  </a:ext>
                </a:extLst>
              </a:tr>
              <a:tr h="24450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Hourly</a:t>
                      </a:r>
                    </a:p>
                  </a:txBody>
                  <a:tcPr marL="857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-$105,851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4433363"/>
                  </a:ext>
                </a:extLst>
              </a:tr>
              <a:tr h="24450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Fall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3852488"/>
                  </a:ext>
                </a:extLst>
              </a:tr>
              <a:tr h="24450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5-Minute</a:t>
                      </a:r>
                    </a:p>
                  </a:txBody>
                  <a:tcPr marL="857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$7,932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35776292"/>
                  </a:ext>
                </a:extLst>
              </a:tr>
              <a:tr h="24450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Hourly</a:t>
                      </a:r>
                    </a:p>
                  </a:txBody>
                  <a:tcPr marL="857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-$4,165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5568240"/>
                  </a:ext>
                </a:extLst>
              </a:tr>
              <a:tr h="24450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Winter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705767"/>
                  </a:ext>
                </a:extLst>
              </a:tr>
              <a:tr h="24450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5-Minute</a:t>
                      </a:r>
                    </a:p>
                  </a:txBody>
                  <a:tcPr marL="857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$47,746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B3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5583503"/>
                  </a:ext>
                </a:extLst>
              </a:tr>
              <a:tr h="24450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Hourly</a:t>
                      </a:r>
                    </a:p>
                  </a:txBody>
                  <a:tcPr marL="857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$29,203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91926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491912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64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B20B5-C0D4-EF10-FC47-A4BE93823C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0706" y="685800"/>
            <a:ext cx="9742318" cy="1752599"/>
          </a:xfrm>
        </p:spPr>
        <p:txBody>
          <a:bodyPr>
            <a:normAutofit/>
          </a:bodyPr>
          <a:lstStyle/>
          <a:p>
            <a:r>
              <a:rPr lang="en-US" dirty="0"/>
              <a:t>Background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C712DD8-E03B-7F9B-4DDD-1D66EA69839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24530449"/>
              </p:ext>
            </p:extLst>
          </p:nvPr>
        </p:nvGraphicFramePr>
        <p:xfrm>
          <a:off x="1760705" y="2694562"/>
          <a:ext cx="9742319" cy="30966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938951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D5A3B-D2C6-6594-44E8-388685896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on Summer Outliers</a:t>
            </a:r>
          </a:p>
        </p:txBody>
      </p:sp>
      <p:pic>
        <p:nvPicPr>
          <p:cNvPr id="6" name="Content Placeholder 5" descr="A screenshot of a graph&#10;&#10;Description automatically generated">
            <a:extLst>
              <a:ext uri="{FF2B5EF4-FFF2-40B4-BE49-F238E27FC236}">
                <a16:creationId xmlns:a16="http://schemas.microsoft.com/office/drawing/2014/main" id="{E936BAE3-CF7C-CAF2-DBA3-F4645A684CD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339" y="2831912"/>
            <a:ext cx="6045794" cy="3731970"/>
          </a:xfrm>
        </p:spPr>
      </p:pic>
      <p:pic>
        <p:nvPicPr>
          <p:cNvPr id="12" name="Content Placeholder 11" descr="A graph of different values&#10;&#10;Description automatically generated with medium confidence">
            <a:extLst>
              <a:ext uri="{FF2B5EF4-FFF2-40B4-BE49-F238E27FC236}">
                <a16:creationId xmlns:a16="http://schemas.microsoft.com/office/drawing/2014/main" id="{384712CE-3CC6-133A-2618-4F8CA221E4E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7174" y="3194173"/>
            <a:ext cx="5458930" cy="3369709"/>
          </a:xfrm>
        </p:spPr>
      </p:pic>
    </p:spTree>
    <p:extLst>
      <p:ext uri="{BB962C8B-B14F-4D97-AF65-F5344CB8AC3E}">
        <p14:creationId xmlns:p14="http://schemas.microsoft.com/office/powerpoint/2010/main" val="34290069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8A2238-D8DA-4262-0BF5-72ACDB4BB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of Charge Over Time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76E809-CB33-CC47-81FE-B64B14D395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2021</a:t>
            </a:r>
          </a:p>
        </p:txBody>
      </p:sp>
    </p:spTree>
    <p:extLst>
      <p:ext uri="{BB962C8B-B14F-4D97-AF65-F5344CB8AC3E}">
        <p14:creationId xmlns:p14="http://schemas.microsoft.com/office/powerpoint/2010/main" val="24548539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graph&#10;&#10;Description automatically generated">
            <a:extLst>
              <a:ext uri="{FF2B5EF4-FFF2-40B4-BE49-F238E27FC236}">
                <a16:creationId xmlns:a16="http://schemas.microsoft.com/office/drawing/2014/main" id="{6C464010-19EB-E05B-C2A5-47BADBB05E4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8225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graph&#10;&#10;Description automatically generated">
            <a:extLst>
              <a:ext uri="{FF2B5EF4-FFF2-40B4-BE49-F238E27FC236}">
                <a16:creationId xmlns:a16="http://schemas.microsoft.com/office/drawing/2014/main" id="{FC46DC9A-4CE7-5C56-4363-20F1ACA360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2839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 shot of a graph&#10;&#10;Description automatically generated">
            <a:extLst>
              <a:ext uri="{FF2B5EF4-FFF2-40B4-BE49-F238E27FC236}">
                <a16:creationId xmlns:a16="http://schemas.microsoft.com/office/drawing/2014/main" id="{DA552AA3-D19B-FF70-7B65-B616FB754D5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8180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06BC7E98-FB67-716B-B659-108C88DA2CB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9012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A647B004-5DEF-B92E-2F85-5F61B3C75A6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7200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B61C75EE-0CB6-4E50-8FA9-658A5602CA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graph&#10;&#10;Description automatically generated">
            <a:extLst>
              <a:ext uri="{FF2B5EF4-FFF2-40B4-BE49-F238E27FC236}">
                <a16:creationId xmlns:a16="http://schemas.microsoft.com/office/drawing/2014/main" id="{EC996B2A-8E10-FDCA-2D50-5EB7ED3947F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57764"/>
            <a:ext cx="6205950" cy="4142473"/>
          </a:xfrm>
          <a:prstGeom prst="rect">
            <a:avLst/>
          </a:prstGeom>
        </p:spPr>
      </p:pic>
      <p:pic>
        <p:nvPicPr>
          <p:cNvPr id="5" name="Picture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19245933-31D2-34E1-A18B-CBD8696FEB5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6096" y="1357763"/>
            <a:ext cx="6205953" cy="4142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15990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C3A85F19-0176-705C-8AA8-AF101DEB608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798" y="64100"/>
            <a:ext cx="4822133" cy="3218775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1B6081D-D3E8-4209-B85B-EB1C655A6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1214" y="1111170"/>
            <a:ext cx="11040" cy="4645103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C9417224-A32F-A649-6D16-AE253FA5F31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758" y="3513353"/>
            <a:ext cx="4833174" cy="3226145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8CA55E4-1295-45C8-BA05-5A9E705B74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03027" y="3428998"/>
            <a:ext cx="4188904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8C5794E-A9A1-4A23-AF68-C79A782233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610334" y="3428998"/>
            <a:ext cx="4188904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88D7E7F5-C8E5-49E9-B4F3-BD0224F2886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0478" y="3513353"/>
            <a:ext cx="4961717" cy="3311948"/>
          </a:xfrm>
          <a:prstGeom prst="rect">
            <a:avLst/>
          </a:prstGeom>
        </p:spPr>
      </p:pic>
      <p:pic>
        <p:nvPicPr>
          <p:cNvPr id="3" name="Picture 2" descr="A screenshot of a graph&#10;&#10;Description automatically generated">
            <a:extLst>
              <a:ext uri="{FF2B5EF4-FFF2-40B4-BE49-F238E27FC236}">
                <a16:creationId xmlns:a16="http://schemas.microsoft.com/office/drawing/2014/main" id="{3E539D3A-1766-8A81-1B56-879979D0FA9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0062" y="64098"/>
            <a:ext cx="4822133" cy="3218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4787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graph&#10;&#10;Description automatically generated">
            <a:extLst>
              <a:ext uri="{FF2B5EF4-FFF2-40B4-BE49-F238E27FC236}">
                <a16:creationId xmlns:a16="http://schemas.microsoft.com/office/drawing/2014/main" id="{5BAF9D86-3F7A-D99D-C5E0-BF11BFB27A4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1963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5428F22-76B3-4107-AADE-3F9EC95FD3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346FBCF-5353-4172-96F5-4B7EB07777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290265" y="-12875"/>
            <a:ext cx="2604396" cy="6890194"/>
            <a:chOff x="2199787" y="-12875"/>
            <a:chExt cx="2679011" cy="6890194"/>
          </a:xfrm>
        </p:grpSpPr>
        <p:sp useBgFill="1">
          <p:nvSpPr>
            <p:cNvPr id="12" name="Rectangle 19">
              <a:extLst>
                <a:ext uri="{FF2B5EF4-FFF2-40B4-BE49-F238E27FC236}">
                  <a16:creationId xmlns:a16="http://schemas.microsoft.com/office/drawing/2014/main" id="{343F3E6D-808D-43AD-9485-AD0014BEAE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>
              <a:off x="2199787" y="-12875"/>
              <a:ext cx="2679011" cy="5301468"/>
            </a:xfrm>
            <a:custGeom>
              <a:avLst/>
              <a:gdLst>
                <a:gd name="connsiteX0" fmla="*/ 0 w 2570017"/>
                <a:gd name="connsiteY0" fmla="*/ 0 h 2554287"/>
                <a:gd name="connsiteX1" fmla="*/ 2570017 w 2570017"/>
                <a:gd name="connsiteY1" fmla="*/ 0 h 2554287"/>
                <a:gd name="connsiteX2" fmla="*/ 2570017 w 2570017"/>
                <a:gd name="connsiteY2" fmla="*/ 2554287 h 2554287"/>
                <a:gd name="connsiteX3" fmla="*/ 0 w 2570017"/>
                <a:gd name="connsiteY3" fmla="*/ 2554287 h 2554287"/>
                <a:gd name="connsiteX4" fmla="*/ 0 w 2570017"/>
                <a:gd name="connsiteY4" fmla="*/ 0 h 2554287"/>
                <a:gd name="connsiteX0" fmla="*/ 904009 w 2570017"/>
                <a:gd name="connsiteY0" fmla="*/ 0 h 2554287"/>
                <a:gd name="connsiteX1" fmla="*/ 2570017 w 2570017"/>
                <a:gd name="connsiteY1" fmla="*/ 0 h 2554287"/>
                <a:gd name="connsiteX2" fmla="*/ 2570017 w 2570017"/>
                <a:gd name="connsiteY2" fmla="*/ 2554287 h 2554287"/>
                <a:gd name="connsiteX3" fmla="*/ 0 w 2570017"/>
                <a:gd name="connsiteY3" fmla="*/ 2554287 h 2554287"/>
                <a:gd name="connsiteX4" fmla="*/ 904009 w 2570017"/>
                <a:gd name="connsiteY4" fmla="*/ 0 h 2554287"/>
                <a:gd name="connsiteX0" fmla="*/ 644236 w 2570017"/>
                <a:gd name="connsiteY0" fmla="*/ 10391 h 2554287"/>
                <a:gd name="connsiteX1" fmla="*/ 2570017 w 2570017"/>
                <a:gd name="connsiteY1" fmla="*/ 0 h 2554287"/>
                <a:gd name="connsiteX2" fmla="*/ 2570017 w 2570017"/>
                <a:gd name="connsiteY2" fmla="*/ 2554287 h 2554287"/>
                <a:gd name="connsiteX3" fmla="*/ 0 w 2570017"/>
                <a:gd name="connsiteY3" fmla="*/ 2554287 h 2554287"/>
                <a:gd name="connsiteX4" fmla="*/ 644236 w 2570017"/>
                <a:gd name="connsiteY4" fmla="*/ 10391 h 2554287"/>
                <a:gd name="connsiteX0" fmla="*/ 633845 w 2570017"/>
                <a:gd name="connsiteY0" fmla="*/ 0 h 2554287"/>
                <a:gd name="connsiteX1" fmla="*/ 2570017 w 2570017"/>
                <a:gd name="connsiteY1" fmla="*/ 0 h 2554287"/>
                <a:gd name="connsiteX2" fmla="*/ 2570017 w 2570017"/>
                <a:gd name="connsiteY2" fmla="*/ 2554287 h 2554287"/>
                <a:gd name="connsiteX3" fmla="*/ 0 w 2570017"/>
                <a:gd name="connsiteY3" fmla="*/ 2554287 h 2554287"/>
                <a:gd name="connsiteX4" fmla="*/ 633845 w 2570017"/>
                <a:gd name="connsiteY4" fmla="*/ 0 h 2554287"/>
                <a:gd name="connsiteX0" fmla="*/ 675409 w 2611581"/>
                <a:gd name="connsiteY0" fmla="*/ 0 h 2554287"/>
                <a:gd name="connsiteX1" fmla="*/ 2611581 w 2611581"/>
                <a:gd name="connsiteY1" fmla="*/ 0 h 2554287"/>
                <a:gd name="connsiteX2" fmla="*/ 2611581 w 2611581"/>
                <a:gd name="connsiteY2" fmla="*/ 2554287 h 2554287"/>
                <a:gd name="connsiteX3" fmla="*/ 0 w 2611581"/>
                <a:gd name="connsiteY3" fmla="*/ 2554287 h 2554287"/>
                <a:gd name="connsiteX4" fmla="*/ 675409 w 2611581"/>
                <a:gd name="connsiteY4" fmla="*/ 0 h 2554287"/>
                <a:gd name="connsiteX0" fmla="*/ 650979 w 2587151"/>
                <a:gd name="connsiteY0" fmla="*/ 0 h 2554287"/>
                <a:gd name="connsiteX1" fmla="*/ 2587151 w 2587151"/>
                <a:gd name="connsiteY1" fmla="*/ 0 h 2554287"/>
                <a:gd name="connsiteX2" fmla="*/ 2587151 w 2587151"/>
                <a:gd name="connsiteY2" fmla="*/ 2554287 h 2554287"/>
                <a:gd name="connsiteX3" fmla="*/ 0 w 2587151"/>
                <a:gd name="connsiteY3" fmla="*/ 2548595 h 2554287"/>
                <a:gd name="connsiteX4" fmla="*/ 650979 w 2587151"/>
                <a:gd name="connsiteY4" fmla="*/ 0 h 2554287"/>
                <a:gd name="connsiteX0" fmla="*/ 730379 w 2587151"/>
                <a:gd name="connsiteY0" fmla="*/ 5692 h 2554287"/>
                <a:gd name="connsiteX1" fmla="*/ 2587151 w 2587151"/>
                <a:gd name="connsiteY1" fmla="*/ 0 h 2554287"/>
                <a:gd name="connsiteX2" fmla="*/ 2587151 w 2587151"/>
                <a:gd name="connsiteY2" fmla="*/ 2554287 h 2554287"/>
                <a:gd name="connsiteX3" fmla="*/ 0 w 2587151"/>
                <a:gd name="connsiteY3" fmla="*/ 2548595 h 2554287"/>
                <a:gd name="connsiteX4" fmla="*/ 730379 w 2587151"/>
                <a:gd name="connsiteY4" fmla="*/ 5692 h 2554287"/>
                <a:gd name="connsiteX0" fmla="*/ 864750 w 2587151"/>
                <a:gd name="connsiteY0" fmla="*/ 2847 h 2554287"/>
                <a:gd name="connsiteX1" fmla="*/ 2587151 w 2587151"/>
                <a:gd name="connsiteY1" fmla="*/ 0 h 2554287"/>
                <a:gd name="connsiteX2" fmla="*/ 2587151 w 2587151"/>
                <a:gd name="connsiteY2" fmla="*/ 2554287 h 2554287"/>
                <a:gd name="connsiteX3" fmla="*/ 0 w 2587151"/>
                <a:gd name="connsiteY3" fmla="*/ 2548595 h 2554287"/>
                <a:gd name="connsiteX4" fmla="*/ 864750 w 2587151"/>
                <a:gd name="connsiteY4" fmla="*/ 2847 h 2554287"/>
                <a:gd name="connsiteX0" fmla="*/ 883073 w 2587151"/>
                <a:gd name="connsiteY0" fmla="*/ 1 h 2554287"/>
                <a:gd name="connsiteX1" fmla="*/ 2587151 w 2587151"/>
                <a:gd name="connsiteY1" fmla="*/ 0 h 2554287"/>
                <a:gd name="connsiteX2" fmla="*/ 2587151 w 2587151"/>
                <a:gd name="connsiteY2" fmla="*/ 2554287 h 2554287"/>
                <a:gd name="connsiteX3" fmla="*/ 0 w 2587151"/>
                <a:gd name="connsiteY3" fmla="*/ 2548595 h 2554287"/>
                <a:gd name="connsiteX4" fmla="*/ 883073 w 2587151"/>
                <a:gd name="connsiteY4" fmla="*/ 1 h 2554287"/>
                <a:gd name="connsiteX0" fmla="*/ 895288 w 2599366"/>
                <a:gd name="connsiteY0" fmla="*/ 1 h 2554287"/>
                <a:gd name="connsiteX1" fmla="*/ 2599366 w 2599366"/>
                <a:gd name="connsiteY1" fmla="*/ 0 h 2554287"/>
                <a:gd name="connsiteX2" fmla="*/ 2599366 w 2599366"/>
                <a:gd name="connsiteY2" fmla="*/ 2554287 h 2554287"/>
                <a:gd name="connsiteX3" fmla="*/ 0 w 2599366"/>
                <a:gd name="connsiteY3" fmla="*/ 2542904 h 2554287"/>
                <a:gd name="connsiteX4" fmla="*/ 895288 w 2599366"/>
                <a:gd name="connsiteY4" fmla="*/ 1 h 2554287"/>
                <a:gd name="connsiteX0" fmla="*/ 895288 w 2599366"/>
                <a:gd name="connsiteY0" fmla="*/ 1 h 2554287"/>
                <a:gd name="connsiteX1" fmla="*/ 2599366 w 2599366"/>
                <a:gd name="connsiteY1" fmla="*/ 0 h 2554287"/>
                <a:gd name="connsiteX2" fmla="*/ 2599366 w 2599366"/>
                <a:gd name="connsiteY2" fmla="*/ 2554287 h 2554287"/>
                <a:gd name="connsiteX3" fmla="*/ 0 w 2599366"/>
                <a:gd name="connsiteY3" fmla="*/ 2542904 h 2554287"/>
                <a:gd name="connsiteX4" fmla="*/ 895288 w 2599366"/>
                <a:gd name="connsiteY4" fmla="*/ 1 h 2554287"/>
                <a:gd name="connsiteX0" fmla="*/ 895288 w 2611581"/>
                <a:gd name="connsiteY0" fmla="*/ 1 h 2565670"/>
                <a:gd name="connsiteX1" fmla="*/ 2599366 w 2611581"/>
                <a:gd name="connsiteY1" fmla="*/ 0 h 2565670"/>
                <a:gd name="connsiteX2" fmla="*/ 2611581 w 2611581"/>
                <a:gd name="connsiteY2" fmla="*/ 2565670 h 2565670"/>
                <a:gd name="connsiteX3" fmla="*/ 0 w 2611581"/>
                <a:gd name="connsiteY3" fmla="*/ 2542904 h 2565670"/>
                <a:gd name="connsiteX4" fmla="*/ 895288 w 2611581"/>
                <a:gd name="connsiteY4" fmla="*/ 1 h 2565670"/>
                <a:gd name="connsiteX0" fmla="*/ 895288 w 2611581"/>
                <a:gd name="connsiteY0" fmla="*/ 1 h 2565670"/>
                <a:gd name="connsiteX1" fmla="*/ 2599366 w 2611581"/>
                <a:gd name="connsiteY1" fmla="*/ 0 h 2565670"/>
                <a:gd name="connsiteX2" fmla="*/ 2611581 w 2611581"/>
                <a:gd name="connsiteY2" fmla="*/ 2565670 h 2565670"/>
                <a:gd name="connsiteX3" fmla="*/ 0 w 2611581"/>
                <a:gd name="connsiteY3" fmla="*/ 2542904 h 2565670"/>
                <a:gd name="connsiteX4" fmla="*/ 895288 w 2611581"/>
                <a:gd name="connsiteY4" fmla="*/ 1 h 2565670"/>
                <a:gd name="connsiteX0" fmla="*/ 895288 w 2611581"/>
                <a:gd name="connsiteY0" fmla="*/ 1 h 2565670"/>
                <a:gd name="connsiteX1" fmla="*/ 2599366 w 2611581"/>
                <a:gd name="connsiteY1" fmla="*/ 0 h 2565670"/>
                <a:gd name="connsiteX2" fmla="*/ 2611581 w 2611581"/>
                <a:gd name="connsiteY2" fmla="*/ 2565670 h 2565670"/>
                <a:gd name="connsiteX3" fmla="*/ 0 w 2611581"/>
                <a:gd name="connsiteY3" fmla="*/ 2545750 h 2565670"/>
                <a:gd name="connsiteX4" fmla="*/ 895288 w 2611581"/>
                <a:gd name="connsiteY4" fmla="*/ 1 h 2565670"/>
                <a:gd name="connsiteX0" fmla="*/ 1544433 w 3260726"/>
                <a:gd name="connsiteY0" fmla="*/ 1 h 2565670"/>
                <a:gd name="connsiteX1" fmla="*/ 3248511 w 3260726"/>
                <a:gd name="connsiteY1" fmla="*/ 0 h 2565670"/>
                <a:gd name="connsiteX2" fmla="*/ 3260726 w 3260726"/>
                <a:gd name="connsiteY2" fmla="*/ 2565670 h 2565670"/>
                <a:gd name="connsiteX3" fmla="*/ 0 w 3260726"/>
                <a:gd name="connsiteY3" fmla="*/ 2521058 h 2565670"/>
                <a:gd name="connsiteX4" fmla="*/ 1544433 w 3260726"/>
                <a:gd name="connsiteY4" fmla="*/ 1 h 2565670"/>
                <a:gd name="connsiteX0" fmla="*/ 921784 w 3260726"/>
                <a:gd name="connsiteY0" fmla="*/ 12347 h 2565670"/>
                <a:gd name="connsiteX1" fmla="*/ 3248511 w 3260726"/>
                <a:gd name="connsiteY1" fmla="*/ 0 h 2565670"/>
                <a:gd name="connsiteX2" fmla="*/ 3260726 w 3260726"/>
                <a:gd name="connsiteY2" fmla="*/ 2565670 h 2565670"/>
                <a:gd name="connsiteX3" fmla="*/ 0 w 3260726"/>
                <a:gd name="connsiteY3" fmla="*/ 2521058 h 2565670"/>
                <a:gd name="connsiteX4" fmla="*/ 921784 w 3260726"/>
                <a:gd name="connsiteY4" fmla="*/ 12347 h 2565670"/>
                <a:gd name="connsiteX0" fmla="*/ 921784 w 3260726"/>
                <a:gd name="connsiteY0" fmla="*/ 12347 h 2565670"/>
                <a:gd name="connsiteX1" fmla="*/ 2321160 w 3260726"/>
                <a:gd name="connsiteY1" fmla="*/ 0 h 2565670"/>
                <a:gd name="connsiteX2" fmla="*/ 3260726 w 3260726"/>
                <a:gd name="connsiteY2" fmla="*/ 2565670 h 2565670"/>
                <a:gd name="connsiteX3" fmla="*/ 0 w 3260726"/>
                <a:gd name="connsiteY3" fmla="*/ 2521058 h 2565670"/>
                <a:gd name="connsiteX4" fmla="*/ 921784 w 3260726"/>
                <a:gd name="connsiteY4" fmla="*/ 12347 h 2565670"/>
                <a:gd name="connsiteX0" fmla="*/ 921784 w 2322228"/>
                <a:gd name="connsiteY0" fmla="*/ 12347 h 2565670"/>
                <a:gd name="connsiteX1" fmla="*/ 2321160 w 2322228"/>
                <a:gd name="connsiteY1" fmla="*/ 0 h 2565670"/>
                <a:gd name="connsiteX2" fmla="*/ 2320129 w 2322228"/>
                <a:gd name="connsiteY2" fmla="*/ 2565670 h 2565670"/>
                <a:gd name="connsiteX3" fmla="*/ 0 w 2322228"/>
                <a:gd name="connsiteY3" fmla="*/ 2521058 h 2565670"/>
                <a:gd name="connsiteX4" fmla="*/ 921784 w 2322228"/>
                <a:gd name="connsiteY4" fmla="*/ 12347 h 2565670"/>
                <a:gd name="connsiteX0" fmla="*/ 921784 w 2322228"/>
                <a:gd name="connsiteY0" fmla="*/ 0 h 2571841"/>
                <a:gd name="connsiteX1" fmla="*/ 2321160 w 2322228"/>
                <a:gd name="connsiteY1" fmla="*/ 6171 h 2571841"/>
                <a:gd name="connsiteX2" fmla="*/ 2320129 w 2322228"/>
                <a:gd name="connsiteY2" fmla="*/ 2571841 h 2571841"/>
                <a:gd name="connsiteX3" fmla="*/ 0 w 2322228"/>
                <a:gd name="connsiteY3" fmla="*/ 2527229 h 2571841"/>
                <a:gd name="connsiteX4" fmla="*/ 921784 w 2322228"/>
                <a:gd name="connsiteY4" fmla="*/ 0 h 2571841"/>
                <a:gd name="connsiteX0" fmla="*/ 921784 w 2611583"/>
                <a:gd name="connsiteY0" fmla="*/ 0 h 2540977"/>
                <a:gd name="connsiteX1" fmla="*/ 2321160 w 2611583"/>
                <a:gd name="connsiteY1" fmla="*/ 6171 h 2540977"/>
                <a:gd name="connsiteX2" fmla="*/ 2611583 w 2611583"/>
                <a:gd name="connsiteY2" fmla="*/ 2540977 h 2540977"/>
                <a:gd name="connsiteX3" fmla="*/ 0 w 2611583"/>
                <a:gd name="connsiteY3" fmla="*/ 2527229 h 2540977"/>
                <a:gd name="connsiteX4" fmla="*/ 921784 w 2611583"/>
                <a:gd name="connsiteY4" fmla="*/ 0 h 2540977"/>
                <a:gd name="connsiteX0" fmla="*/ 921784 w 2611583"/>
                <a:gd name="connsiteY0" fmla="*/ 2 h 2540979"/>
                <a:gd name="connsiteX1" fmla="*/ 2572870 w 2611583"/>
                <a:gd name="connsiteY1" fmla="*/ 0 h 2540979"/>
                <a:gd name="connsiteX2" fmla="*/ 2611583 w 2611583"/>
                <a:gd name="connsiteY2" fmla="*/ 2540979 h 2540979"/>
                <a:gd name="connsiteX3" fmla="*/ 0 w 2611583"/>
                <a:gd name="connsiteY3" fmla="*/ 2527231 h 2540979"/>
                <a:gd name="connsiteX4" fmla="*/ 921784 w 2611583"/>
                <a:gd name="connsiteY4" fmla="*/ 2 h 2540979"/>
                <a:gd name="connsiteX0" fmla="*/ 921784 w 2705467"/>
                <a:gd name="connsiteY0" fmla="*/ 0 h 2540977"/>
                <a:gd name="connsiteX1" fmla="*/ 2705349 w 2705467"/>
                <a:gd name="connsiteY1" fmla="*/ 6171 h 2540977"/>
                <a:gd name="connsiteX2" fmla="*/ 2611583 w 2705467"/>
                <a:gd name="connsiteY2" fmla="*/ 2540977 h 2540977"/>
                <a:gd name="connsiteX3" fmla="*/ 0 w 2705467"/>
                <a:gd name="connsiteY3" fmla="*/ 2527229 h 2540977"/>
                <a:gd name="connsiteX4" fmla="*/ 921784 w 2705467"/>
                <a:gd name="connsiteY4" fmla="*/ 0 h 2540977"/>
                <a:gd name="connsiteX0" fmla="*/ 921784 w 2718702"/>
                <a:gd name="connsiteY0" fmla="*/ 2 h 2540979"/>
                <a:gd name="connsiteX1" fmla="*/ 2718597 w 2718702"/>
                <a:gd name="connsiteY1" fmla="*/ 0 h 2540979"/>
                <a:gd name="connsiteX2" fmla="*/ 2611583 w 2718702"/>
                <a:gd name="connsiteY2" fmla="*/ 2540979 h 2540979"/>
                <a:gd name="connsiteX3" fmla="*/ 0 w 2718702"/>
                <a:gd name="connsiteY3" fmla="*/ 2527231 h 2540979"/>
                <a:gd name="connsiteX4" fmla="*/ 921784 w 2718702"/>
                <a:gd name="connsiteY4" fmla="*/ 2 h 2540979"/>
                <a:gd name="connsiteX0" fmla="*/ 921784 w 2679012"/>
                <a:gd name="connsiteY0" fmla="*/ 0 h 2540977"/>
                <a:gd name="connsiteX1" fmla="*/ 2678853 w 2679012"/>
                <a:gd name="connsiteY1" fmla="*/ 6171 h 2540977"/>
                <a:gd name="connsiteX2" fmla="*/ 2611583 w 2679012"/>
                <a:gd name="connsiteY2" fmla="*/ 2540977 h 2540977"/>
                <a:gd name="connsiteX3" fmla="*/ 0 w 2679012"/>
                <a:gd name="connsiteY3" fmla="*/ 2527229 h 2540977"/>
                <a:gd name="connsiteX4" fmla="*/ 921784 w 2679012"/>
                <a:gd name="connsiteY4" fmla="*/ 0 h 2540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012" h="2540977">
                  <a:moveTo>
                    <a:pt x="921784" y="0"/>
                  </a:moveTo>
                  <a:lnTo>
                    <a:pt x="2678853" y="6171"/>
                  </a:lnTo>
                  <a:cubicBezTo>
                    <a:pt x="2682925" y="861394"/>
                    <a:pt x="2607511" y="1685754"/>
                    <a:pt x="2611583" y="2540977"/>
                  </a:cubicBezTo>
                  <a:lnTo>
                    <a:pt x="0" y="2527229"/>
                  </a:lnTo>
                  <a:lnTo>
                    <a:pt x="921784" y="0"/>
                  </a:lnTo>
                  <a:close/>
                </a:path>
              </a:pathLst>
            </a:custGeom>
            <a:blipFill rotWithShape="0">
              <a:blip r:embed="rId2">
                <a:duotone>
                  <a:schemeClr val="bg2">
                    <a:shade val="76000"/>
                    <a:satMod val="180000"/>
                  </a:schemeClr>
                  <a:schemeClr val="bg2">
                    <a:tint val="80000"/>
                    <a:satMod val="120000"/>
                    <a:lumMod val="180000"/>
                  </a:schemeClr>
                </a:duotone>
              </a:blip>
              <a:stretch>
                <a:fillRect l="-114598" r="-265621" b="-28686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 useBgFill="1">
          <p:nvSpPr>
            <p:cNvPr id="13" name="Rectangle 20">
              <a:extLst>
                <a:ext uri="{FF2B5EF4-FFF2-40B4-BE49-F238E27FC236}">
                  <a16:creationId xmlns:a16="http://schemas.microsoft.com/office/drawing/2014/main" id="{03DB1AC6-5430-4CD3-BD83-86E675A11A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>
              <a:off x="2211875" y="5257482"/>
              <a:ext cx="2586931" cy="1619837"/>
            </a:xfrm>
            <a:custGeom>
              <a:avLst/>
              <a:gdLst>
                <a:gd name="connsiteX0" fmla="*/ 0 w 2611581"/>
                <a:gd name="connsiteY0" fmla="*/ 0 h 4303713"/>
                <a:gd name="connsiteX1" fmla="*/ 2611581 w 2611581"/>
                <a:gd name="connsiteY1" fmla="*/ 0 h 4303713"/>
                <a:gd name="connsiteX2" fmla="*/ 2611581 w 2611581"/>
                <a:gd name="connsiteY2" fmla="*/ 4303713 h 4303713"/>
                <a:gd name="connsiteX3" fmla="*/ 0 w 2611581"/>
                <a:gd name="connsiteY3" fmla="*/ 4303713 h 4303713"/>
                <a:gd name="connsiteX4" fmla="*/ 0 w 2611581"/>
                <a:gd name="connsiteY4" fmla="*/ 0 h 4303713"/>
                <a:gd name="connsiteX0" fmla="*/ 0 w 2611581"/>
                <a:gd name="connsiteY0" fmla="*/ 0 h 4314104"/>
                <a:gd name="connsiteX1" fmla="*/ 2611581 w 2611581"/>
                <a:gd name="connsiteY1" fmla="*/ 0 h 4314104"/>
                <a:gd name="connsiteX2" fmla="*/ 2611581 w 2611581"/>
                <a:gd name="connsiteY2" fmla="*/ 4303713 h 4314104"/>
                <a:gd name="connsiteX3" fmla="*/ 1693718 w 2611581"/>
                <a:gd name="connsiteY3" fmla="*/ 4314104 h 4314104"/>
                <a:gd name="connsiteX4" fmla="*/ 0 w 2611581"/>
                <a:gd name="connsiteY4" fmla="*/ 0 h 4314104"/>
                <a:gd name="connsiteX0" fmla="*/ 0 w 2611581"/>
                <a:gd name="connsiteY0" fmla="*/ 0 h 4314104"/>
                <a:gd name="connsiteX1" fmla="*/ 2611581 w 2611581"/>
                <a:gd name="connsiteY1" fmla="*/ 0 h 4314104"/>
                <a:gd name="connsiteX2" fmla="*/ 2611581 w 2611581"/>
                <a:gd name="connsiteY2" fmla="*/ 4303713 h 4314104"/>
                <a:gd name="connsiteX3" fmla="*/ 1963882 w 2611581"/>
                <a:gd name="connsiteY3" fmla="*/ 4314104 h 4314104"/>
                <a:gd name="connsiteX4" fmla="*/ 0 w 2611581"/>
                <a:gd name="connsiteY4" fmla="*/ 0 h 4314104"/>
                <a:gd name="connsiteX0" fmla="*/ 0 w 2611581"/>
                <a:gd name="connsiteY0" fmla="*/ 0 h 4303713"/>
                <a:gd name="connsiteX1" fmla="*/ 2611581 w 2611581"/>
                <a:gd name="connsiteY1" fmla="*/ 0 h 4303713"/>
                <a:gd name="connsiteX2" fmla="*/ 2611581 w 2611581"/>
                <a:gd name="connsiteY2" fmla="*/ 4303713 h 4303713"/>
                <a:gd name="connsiteX3" fmla="*/ 2213264 w 2611581"/>
                <a:gd name="connsiteY3" fmla="*/ 4293322 h 4303713"/>
                <a:gd name="connsiteX4" fmla="*/ 0 w 2611581"/>
                <a:gd name="connsiteY4" fmla="*/ 0 h 4303713"/>
                <a:gd name="connsiteX0" fmla="*/ 0 w 2611581"/>
                <a:gd name="connsiteY0" fmla="*/ 0 h 4303713"/>
                <a:gd name="connsiteX1" fmla="*/ 2611581 w 2611581"/>
                <a:gd name="connsiteY1" fmla="*/ 0 h 4303713"/>
                <a:gd name="connsiteX2" fmla="*/ 2611581 w 2611581"/>
                <a:gd name="connsiteY2" fmla="*/ 4303713 h 4303713"/>
                <a:gd name="connsiteX3" fmla="*/ 2171701 w 2611581"/>
                <a:gd name="connsiteY3" fmla="*/ 3638695 h 4303713"/>
                <a:gd name="connsiteX4" fmla="*/ 0 w 2611581"/>
                <a:gd name="connsiteY4" fmla="*/ 0 h 4303713"/>
                <a:gd name="connsiteX0" fmla="*/ 0 w 2720934"/>
                <a:gd name="connsiteY0" fmla="*/ 268283 h 4303713"/>
                <a:gd name="connsiteX1" fmla="*/ 2720934 w 2720934"/>
                <a:gd name="connsiteY1" fmla="*/ 0 h 4303713"/>
                <a:gd name="connsiteX2" fmla="*/ 2720934 w 2720934"/>
                <a:gd name="connsiteY2" fmla="*/ 4303713 h 4303713"/>
                <a:gd name="connsiteX3" fmla="*/ 2281054 w 2720934"/>
                <a:gd name="connsiteY3" fmla="*/ 3638695 h 4303713"/>
                <a:gd name="connsiteX4" fmla="*/ 0 w 2720934"/>
                <a:gd name="connsiteY4" fmla="*/ 268283 h 4303713"/>
                <a:gd name="connsiteX0" fmla="*/ 0 w 2720934"/>
                <a:gd name="connsiteY0" fmla="*/ 268283 h 4303713"/>
                <a:gd name="connsiteX1" fmla="*/ 2720934 w 2720934"/>
                <a:gd name="connsiteY1" fmla="*/ 0 h 4303713"/>
                <a:gd name="connsiteX2" fmla="*/ 2720934 w 2720934"/>
                <a:gd name="connsiteY2" fmla="*/ 4303713 h 4303713"/>
                <a:gd name="connsiteX3" fmla="*/ 2264231 w 2720934"/>
                <a:gd name="connsiteY3" fmla="*/ 3717600 h 4303713"/>
                <a:gd name="connsiteX4" fmla="*/ 0 w 2720934"/>
                <a:gd name="connsiteY4" fmla="*/ 268283 h 4303713"/>
                <a:gd name="connsiteX0" fmla="*/ 0 w 2720934"/>
                <a:gd name="connsiteY0" fmla="*/ 268283 h 4335275"/>
                <a:gd name="connsiteX1" fmla="*/ 2720934 w 2720934"/>
                <a:gd name="connsiteY1" fmla="*/ 0 h 4335275"/>
                <a:gd name="connsiteX2" fmla="*/ 2653639 w 2720934"/>
                <a:gd name="connsiteY2" fmla="*/ 4335275 h 4335275"/>
                <a:gd name="connsiteX3" fmla="*/ 2264231 w 2720934"/>
                <a:gd name="connsiteY3" fmla="*/ 3717600 h 4335275"/>
                <a:gd name="connsiteX4" fmla="*/ 0 w 2720934"/>
                <a:gd name="connsiteY4" fmla="*/ 268283 h 4335275"/>
                <a:gd name="connsiteX0" fmla="*/ 0 w 2737757"/>
                <a:gd name="connsiteY0" fmla="*/ 236721 h 4335275"/>
                <a:gd name="connsiteX1" fmla="*/ 2737757 w 2737757"/>
                <a:gd name="connsiteY1" fmla="*/ 0 h 4335275"/>
                <a:gd name="connsiteX2" fmla="*/ 2670462 w 2737757"/>
                <a:gd name="connsiteY2" fmla="*/ 4335275 h 4335275"/>
                <a:gd name="connsiteX3" fmla="*/ 2281054 w 2737757"/>
                <a:gd name="connsiteY3" fmla="*/ 3717600 h 4335275"/>
                <a:gd name="connsiteX4" fmla="*/ 0 w 2737757"/>
                <a:gd name="connsiteY4" fmla="*/ 236721 h 4335275"/>
                <a:gd name="connsiteX0" fmla="*/ 0 w 2729346"/>
                <a:gd name="connsiteY0" fmla="*/ 0 h 4098554"/>
                <a:gd name="connsiteX1" fmla="*/ 2729346 w 2729346"/>
                <a:gd name="connsiteY1" fmla="*/ 126250 h 4098554"/>
                <a:gd name="connsiteX2" fmla="*/ 2670462 w 2729346"/>
                <a:gd name="connsiteY2" fmla="*/ 4098554 h 4098554"/>
                <a:gd name="connsiteX3" fmla="*/ 2281054 w 2729346"/>
                <a:gd name="connsiteY3" fmla="*/ 3480879 h 4098554"/>
                <a:gd name="connsiteX4" fmla="*/ 0 w 2729346"/>
                <a:gd name="connsiteY4" fmla="*/ 0 h 4098554"/>
                <a:gd name="connsiteX0" fmla="*/ 0 w 2720934"/>
                <a:gd name="connsiteY0" fmla="*/ 0 h 4098554"/>
                <a:gd name="connsiteX1" fmla="*/ 2720934 w 2720934"/>
                <a:gd name="connsiteY1" fmla="*/ 31562 h 4098554"/>
                <a:gd name="connsiteX2" fmla="*/ 2670462 w 2720934"/>
                <a:gd name="connsiteY2" fmla="*/ 4098554 h 4098554"/>
                <a:gd name="connsiteX3" fmla="*/ 2281054 w 2720934"/>
                <a:gd name="connsiteY3" fmla="*/ 3480879 h 4098554"/>
                <a:gd name="connsiteX4" fmla="*/ 0 w 2720934"/>
                <a:gd name="connsiteY4" fmla="*/ 0 h 4098554"/>
                <a:gd name="connsiteX0" fmla="*/ 0 w 2720934"/>
                <a:gd name="connsiteY0" fmla="*/ 15782 h 4114336"/>
                <a:gd name="connsiteX1" fmla="*/ 2720934 w 2720934"/>
                <a:gd name="connsiteY1" fmla="*/ 0 h 4114336"/>
                <a:gd name="connsiteX2" fmla="*/ 2670462 w 2720934"/>
                <a:gd name="connsiteY2" fmla="*/ 4114336 h 4114336"/>
                <a:gd name="connsiteX3" fmla="*/ 2281054 w 2720934"/>
                <a:gd name="connsiteY3" fmla="*/ 3496661 h 4114336"/>
                <a:gd name="connsiteX4" fmla="*/ 0 w 2720934"/>
                <a:gd name="connsiteY4" fmla="*/ 15782 h 4114336"/>
                <a:gd name="connsiteX0" fmla="*/ 0 w 2820289"/>
                <a:gd name="connsiteY0" fmla="*/ 15782 h 4114336"/>
                <a:gd name="connsiteX1" fmla="*/ 2820289 w 2820289"/>
                <a:gd name="connsiteY1" fmla="*/ 0 h 4114336"/>
                <a:gd name="connsiteX2" fmla="*/ 2769817 w 2820289"/>
                <a:gd name="connsiteY2" fmla="*/ 4114336 h 4114336"/>
                <a:gd name="connsiteX3" fmla="*/ 2380409 w 2820289"/>
                <a:gd name="connsiteY3" fmla="*/ 3496661 h 4114336"/>
                <a:gd name="connsiteX4" fmla="*/ 0 w 2820289"/>
                <a:gd name="connsiteY4" fmla="*/ 15782 h 4114336"/>
                <a:gd name="connsiteX0" fmla="*/ 0 w 2820289"/>
                <a:gd name="connsiteY0" fmla="*/ 15782 h 4114336"/>
                <a:gd name="connsiteX1" fmla="*/ 2820289 w 2820289"/>
                <a:gd name="connsiteY1" fmla="*/ 0 h 4114336"/>
                <a:gd name="connsiteX2" fmla="*/ 2769817 w 2820289"/>
                <a:gd name="connsiteY2" fmla="*/ 4114336 h 4114336"/>
                <a:gd name="connsiteX3" fmla="*/ 2362876 w 2820289"/>
                <a:gd name="connsiteY3" fmla="*/ 3517980 h 4114336"/>
                <a:gd name="connsiteX4" fmla="*/ 0 w 2820289"/>
                <a:gd name="connsiteY4" fmla="*/ 15782 h 4114336"/>
                <a:gd name="connsiteX0" fmla="*/ 0 w 2820289"/>
                <a:gd name="connsiteY0" fmla="*/ 15782 h 4114336"/>
                <a:gd name="connsiteX1" fmla="*/ 2820289 w 2820289"/>
                <a:gd name="connsiteY1" fmla="*/ 0 h 4114336"/>
                <a:gd name="connsiteX2" fmla="*/ 2763972 w 2820289"/>
                <a:gd name="connsiteY2" fmla="*/ 4114336 h 4114336"/>
                <a:gd name="connsiteX3" fmla="*/ 2362876 w 2820289"/>
                <a:gd name="connsiteY3" fmla="*/ 3517980 h 4114336"/>
                <a:gd name="connsiteX4" fmla="*/ 0 w 2820289"/>
                <a:gd name="connsiteY4" fmla="*/ 15782 h 4114336"/>
                <a:gd name="connsiteX0" fmla="*/ 0 w 3721149"/>
                <a:gd name="connsiteY0" fmla="*/ 0 h 4269703"/>
                <a:gd name="connsiteX1" fmla="*/ 3721149 w 3721149"/>
                <a:gd name="connsiteY1" fmla="*/ 155367 h 4269703"/>
                <a:gd name="connsiteX2" fmla="*/ 3664832 w 3721149"/>
                <a:gd name="connsiteY2" fmla="*/ 4269703 h 4269703"/>
                <a:gd name="connsiteX3" fmla="*/ 3263736 w 3721149"/>
                <a:gd name="connsiteY3" fmla="*/ 3673347 h 4269703"/>
                <a:gd name="connsiteX4" fmla="*/ 0 w 3721149"/>
                <a:gd name="connsiteY4" fmla="*/ 0 h 4269703"/>
                <a:gd name="connsiteX0" fmla="*/ 0 w 3721149"/>
                <a:gd name="connsiteY0" fmla="*/ 0 h 4289488"/>
                <a:gd name="connsiteX1" fmla="*/ 3721149 w 3721149"/>
                <a:gd name="connsiteY1" fmla="*/ 155367 h 4289488"/>
                <a:gd name="connsiteX2" fmla="*/ 3664832 w 3721149"/>
                <a:gd name="connsiteY2" fmla="*/ 4269703 h 4289488"/>
                <a:gd name="connsiteX3" fmla="*/ 1705997 w 3721149"/>
                <a:gd name="connsiteY3" fmla="*/ 4289488 h 4289488"/>
                <a:gd name="connsiteX4" fmla="*/ 0 w 3721149"/>
                <a:gd name="connsiteY4" fmla="*/ 0 h 4289488"/>
                <a:gd name="connsiteX0" fmla="*/ 0 w 3664846"/>
                <a:gd name="connsiteY0" fmla="*/ 15785 h 4305273"/>
                <a:gd name="connsiteX1" fmla="*/ 3664846 w 3664846"/>
                <a:gd name="connsiteY1" fmla="*/ 0 h 4305273"/>
                <a:gd name="connsiteX2" fmla="*/ 3664832 w 3664846"/>
                <a:gd name="connsiteY2" fmla="*/ 4285488 h 4305273"/>
                <a:gd name="connsiteX3" fmla="*/ 1705997 w 3664846"/>
                <a:gd name="connsiteY3" fmla="*/ 4305273 h 4305273"/>
                <a:gd name="connsiteX4" fmla="*/ 0 w 3664846"/>
                <a:gd name="connsiteY4" fmla="*/ 15785 h 4305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64846" h="4305273">
                  <a:moveTo>
                    <a:pt x="0" y="15785"/>
                  </a:moveTo>
                  <a:lnTo>
                    <a:pt x="3664846" y="0"/>
                  </a:lnTo>
                  <a:cubicBezTo>
                    <a:pt x="3664841" y="1428496"/>
                    <a:pt x="3664837" y="2856992"/>
                    <a:pt x="3664832" y="4285488"/>
                  </a:cubicBezTo>
                  <a:lnTo>
                    <a:pt x="1705997" y="4305273"/>
                  </a:lnTo>
                  <a:lnTo>
                    <a:pt x="0" y="15785"/>
                  </a:lnTo>
                  <a:close/>
                </a:path>
              </a:pathLst>
            </a:custGeom>
            <a:blipFill rotWithShape="0">
              <a:blip r:embed="rId2">
                <a:duotone>
                  <a:schemeClr val="bg2">
                    <a:shade val="76000"/>
                    <a:satMod val="180000"/>
                  </a:schemeClr>
                  <a:schemeClr val="bg2">
                    <a:tint val="80000"/>
                    <a:satMod val="120000"/>
                    <a:lumMod val="180000"/>
                  </a:schemeClr>
                </a:duotone>
              </a:blip>
              <a:stretch>
                <a:fillRect l="-163116" t="-323529" r="-398251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8326E10-C8CB-487F-A110-F861268DE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360612" y="0"/>
            <a:ext cx="2436813" cy="6858001"/>
            <a:chOff x="1320800" y="0"/>
            <a:chExt cx="2436813" cy="6858001"/>
          </a:xfrm>
        </p:grpSpPr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3279962B-46D2-4E19-B632-39B80D1E80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321A335A-53CB-4C17-AB51-5D9C2DCB45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A0E0D557-405B-469F-AEDE-4E3404AA41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D8D4E62F-9393-40A6-9E85-9F3B59C462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FABD11B1-DE89-45BC-8204-968C88AADC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AFA4965A-1FBC-44B8-B96A-3F5275C3AE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F4EA1D-CE78-9528-75A1-307864D2FB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2399" y="685800"/>
            <a:ext cx="7345891" cy="1413933"/>
          </a:xfrm>
        </p:spPr>
        <p:txBody>
          <a:bodyPr>
            <a:normAutofit/>
          </a:bodyPr>
          <a:lstStyle/>
          <a:p>
            <a:r>
              <a:rPr lang="en-US" dirty="0"/>
              <a:t>Motivation</a:t>
            </a:r>
          </a:p>
        </p:txBody>
      </p:sp>
      <p:pic>
        <p:nvPicPr>
          <p:cNvPr id="5" name="Picture 4" descr="Close up of a solar panel">
            <a:extLst>
              <a:ext uri="{FF2B5EF4-FFF2-40B4-BE49-F238E27FC236}">
                <a16:creationId xmlns:a16="http://schemas.microsoft.com/office/drawing/2014/main" id="{4074F0D3-4926-0CDF-D533-F8999E8A54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568" r="31764" b="-1"/>
          <a:stretch/>
        </p:blipFill>
        <p:spPr>
          <a:xfrm>
            <a:off x="20" y="10"/>
            <a:ext cx="3459143" cy="6857990"/>
          </a:xfrm>
          <a:custGeom>
            <a:avLst/>
            <a:gdLst/>
            <a:ahLst/>
            <a:cxnLst/>
            <a:rect l="l" t="t" r="r" b="b"/>
            <a:pathLst>
              <a:path w="3458633" h="6858000">
                <a:moveTo>
                  <a:pt x="0" y="0"/>
                </a:moveTo>
                <a:lnTo>
                  <a:pt x="3174999" y="0"/>
                </a:lnTo>
                <a:lnTo>
                  <a:pt x="2294466" y="5223932"/>
                </a:lnTo>
                <a:lnTo>
                  <a:pt x="3458633" y="6853767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ln w="38100">
            <a:noFill/>
          </a:ln>
          <a:effectLst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D15E1A-BC65-F1CE-AE6F-2CB973620D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43867" y="2048933"/>
            <a:ext cx="7659156" cy="3742267"/>
          </a:xfr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r>
              <a:rPr lang="en-US" dirty="0">
                <a:ea typeface="+mn-lt"/>
                <a:cs typeface="+mn-lt"/>
              </a:rPr>
              <a:t>Energy market is highly volatile</a:t>
            </a:r>
            <a:endParaRPr lang="en-US" dirty="0"/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>
                <a:ea typeface="+mn-lt"/>
                <a:cs typeface="+mn-lt"/>
              </a:rPr>
              <a:t> Changing energy portfolio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>
                <a:ea typeface="+mn-lt"/>
                <a:cs typeface="+mn-lt"/>
              </a:rPr>
              <a:t>Push into renewable sources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Interest in batteries on the rise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Uncaptured value in ancillary services</a:t>
            </a:r>
          </a:p>
          <a:p>
            <a:r>
              <a:rPr lang="en-US" dirty="0">
                <a:ea typeface="+mn-lt"/>
                <a:cs typeface="+mn-lt"/>
              </a:rPr>
              <a:t>Data has evolved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ea typeface="+mn-lt"/>
                <a:cs typeface="+mn-lt"/>
              </a:rPr>
              <a:t>Evaluate traditional hourly planning window vs shorter planning window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Likely some uncaptured earnings</a:t>
            </a:r>
          </a:p>
        </p:txBody>
      </p:sp>
      <p:pic>
        <p:nvPicPr>
          <p:cNvPr id="6" name="Graphic 5" descr="Wind Turbines with solid fill">
            <a:extLst>
              <a:ext uri="{FF2B5EF4-FFF2-40B4-BE49-F238E27FC236}">
                <a16:creationId xmlns:a16="http://schemas.microsoft.com/office/drawing/2014/main" id="{7AF7B474-1813-EE75-5C96-3147E9E436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16988" y="2029614"/>
            <a:ext cx="914400" cy="914400"/>
          </a:xfrm>
          <a:prstGeom prst="rect">
            <a:avLst/>
          </a:prstGeom>
        </p:spPr>
      </p:pic>
      <p:pic>
        <p:nvPicPr>
          <p:cNvPr id="8" name="Graphic 7" descr="Solar Panels with solid fill">
            <a:extLst>
              <a:ext uri="{FF2B5EF4-FFF2-40B4-BE49-F238E27FC236}">
                <a16:creationId xmlns:a16="http://schemas.microsoft.com/office/drawing/2014/main" id="{8245F38F-2988-CAC0-2548-D6A918DA79F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310192" y="2637859"/>
            <a:ext cx="914400" cy="914400"/>
          </a:xfrm>
          <a:prstGeom prst="rect">
            <a:avLst/>
          </a:prstGeom>
        </p:spPr>
      </p:pic>
      <p:pic>
        <p:nvPicPr>
          <p:cNvPr id="14" name="Graphic 13" descr="Dollar with solid fill">
            <a:extLst>
              <a:ext uri="{FF2B5EF4-FFF2-40B4-BE49-F238E27FC236}">
                <a16:creationId xmlns:a16="http://schemas.microsoft.com/office/drawing/2014/main" id="{1B78D63E-B614-2662-BEC6-9FA6C3B38EE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067800" y="513397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82956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472786-F8FC-A52C-C464-64E497BE06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of Charge Over Time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2B7E55-EDFA-532F-61AC-93519CE520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2022</a:t>
            </a:r>
          </a:p>
        </p:txBody>
      </p:sp>
    </p:spTree>
    <p:extLst>
      <p:ext uri="{BB962C8B-B14F-4D97-AF65-F5344CB8AC3E}">
        <p14:creationId xmlns:p14="http://schemas.microsoft.com/office/powerpoint/2010/main" val="41551077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graph&#10;&#10;Description automatically generated">
            <a:extLst>
              <a:ext uri="{FF2B5EF4-FFF2-40B4-BE49-F238E27FC236}">
                <a16:creationId xmlns:a16="http://schemas.microsoft.com/office/drawing/2014/main" id="{5256B991-0CFF-81BD-3A69-F2218A893F3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27840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C191E81D-3BC9-7573-08E5-52DD1352CAA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35786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F6B393-6173-3D34-ABBF-EED72BE270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393970"/>
          </a:xfrm>
        </p:spPr>
        <p:txBody>
          <a:bodyPr>
            <a:normAutofit fontScale="90000"/>
          </a:bodyPr>
          <a:lstStyle/>
          <a:p>
            <a:r>
              <a:rPr lang="en-US" sz="2000" dirty="0"/>
              <a:t>Weekly Highlight: 7/10-7/17</a:t>
            </a:r>
          </a:p>
        </p:txBody>
      </p:sp>
      <p:pic>
        <p:nvPicPr>
          <p:cNvPr id="6" name="Content Placeholder 5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7B779F02-C54A-91D7-B4D5-5A6297330D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5557" y="1332288"/>
            <a:ext cx="6793347" cy="4193423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2620DB-2B5B-E02F-02CA-516720D891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84312" y="1994170"/>
            <a:ext cx="3549121" cy="280643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model likes to start/end each day buying Reg down products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Note:reserve</a:t>
            </a:r>
            <a:r>
              <a:rPr lang="en-US" dirty="0"/>
              <a:t> market participation at the peaks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Reserve markets have the lowest efficiency (about 1%), making it an effective alternative to idling</a:t>
            </a:r>
          </a:p>
        </p:txBody>
      </p:sp>
    </p:spTree>
    <p:extLst>
      <p:ext uri="{BB962C8B-B14F-4D97-AF65-F5344CB8AC3E}">
        <p14:creationId xmlns:p14="http://schemas.microsoft.com/office/powerpoint/2010/main" val="230289942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graph&#10;&#10;Description automatically generated">
            <a:extLst>
              <a:ext uri="{FF2B5EF4-FFF2-40B4-BE49-F238E27FC236}">
                <a16:creationId xmlns:a16="http://schemas.microsoft.com/office/drawing/2014/main" id="{31EBA4A7-F317-6E09-3941-3A8151075D9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17056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roup 50">
            <a:extLst>
              <a:ext uri="{FF2B5EF4-FFF2-40B4-BE49-F238E27FC236}">
                <a16:creationId xmlns:a16="http://schemas.microsoft.com/office/drawing/2014/main" id="{C616B3DC-C165-433D-9187-62DCC0E317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97E1BF84-9824-4B0E-98DF-F0F7181DD0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A85FA340-7392-4303-9707-A12F45A46F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758A9051-2BD9-4868-8B84-344752FA2F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10">
              <a:extLst>
                <a:ext uri="{FF2B5EF4-FFF2-40B4-BE49-F238E27FC236}">
                  <a16:creationId xmlns:a16="http://schemas.microsoft.com/office/drawing/2014/main" id="{58264C49-3539-4CBD-8F11-1106C8B878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11">
              <a:extLst>
                <a:ext uri="{FF2B5EF4-FFF2-40B4-BE49-F238E27FC236}">
                  <a16:creationId xmlns:a16="http://schemas.microsoft.com/office/drawing/2014/main" id="{DE862133-5C7E-4B32-9786-0B33BC51A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90925F6C-DF03-4707-9176-6049F049B5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A6073935-E043-4801-AF06-06093A9145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B86B74-1A2E-FBEB-FA7B-DE108DF10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41660" y="648930"/>
            <a:ext cx="4061363" cy="33473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>
              <a:lnSpc>
                <a:spcPct val="90000"/>
              </a:lnSpc>
            </a:pPr>
            <a:r>
              <a:rPr lang="en-US" sz="3700" dirty="0"/>
              <a:t>The battery will more often </a:t>
            </a:r>
            <a:r>
              <a:rPr lang="en-US" sz="3700" b="1" dirty="0"/>
              <a:t>charge in RT </a:t>
            </a:r>
            <a:r>
              <a:rPr lang="en-US" sz="3700" dirty="0"/>
              <a:t>and </a:t>
            </a:r>
            <a:r>
              <a:rPr lang="en-US" sz="3700" b="1" dirty="0"/>
              <a:t>discharge in DA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8AC26FF4-D6F9-4A94-A837-D051A101ED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86714" y="-4763"/>
            <a:ext cx="5014912" cy="6862763"/>
            <a:chOff x="2928938" y="-4763"/>
            <a:chExt cx="5014912" cy="6862763"/>
          </a:xfrm>
        </p:grpSpPr>
        <p:sp>
          <p:nvSpPr>
            <p:cNvPr id="21" name="Freeform 6">
              <a:extLst>
                <a:ext uri="{FF2B5EF4-FFF2-40B4-BE49-F238E27FC236}">
                  <a16:creationId xmlns:a16="http://schemas.microsoft.com/office/drawing/2014/main" id="{EFFE501B-F9EC-4229-99D6-F39E38A71B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7">
              <a:extLst>
                <a:ext uri="{FF2B5EF4-FFF2-40B4-BE49-F238E27FC236}">
                  <a16:creationId xmlns:a16="http://schemas.microsoft.com/office/drawing/2014/main" id="{B064C6A0-3DE4-4F4A-B650-78A628163E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25">
              <a:extLst>
                <a:ext uri="{FF2B5EF4-FFF2-40B4-BE49-F238E27FC236}">
                  <a16:creationId xmlns:a16="http://schemas.microsoft.com/office/drawing/2014/main" id="{43CD3E83-3D0D-40EE-B1A2-9C989EBF2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26">
              <a:extLst>
                <a:ext uri="{FF2B5EF4-FFF2-40B4-BE49-F238E27FC236}">
                  <a16:creationId xmlns:a16="http://schemas.microsoft.com/office/drawing/2014/main" id="{71553909-760D-4B98-96A4-F9F48339AF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4" name="Freeform 27">
              <a:extLst>
                <a:ext uri="{FF2B5EF4-FFF2-40B4-BE49-F238E27FC236}">
                  <a16:creationId xmlns:a16="http://schemas.microsoft.com/office/drawing/2014/main" id="{1F006A6C-F843-49BC-AC84-89BD2AF586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5" name="Freeform 28">
              <a:extLst>
                <a:ext uri="{FF2B5EF4-FFF2-40B4-BE49-F238E27FC236}">
                  <a16:creationId xmlns:a16="http://schemas.microsoft.com/office/drawing/2014/main" id="{62AEE6F3-16F4-4944-8459-4D5EEA341D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6" name="Rounded Rectangle 16">
            <a:extLst>
              <a:ext uri="{FF2B5EF4-FFF2-40B4-BE49-F238E27FC236}">
                <a16:creationId xmlns:a16="http://schemas.microsoft.com/office/drawing/2014/main" id="{8D6B9972-4A81-4223-9901-0E559A1D5E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6693" y="648931"/>
            <a:ext cx="6854433" cy="5231964"/>
          </a:xfrm>
          <a:prstGeom prst="roundRect">
            <a:avLst>
              <a:gd name="adj" fmla="val 4834"/>
            </a:avLst>
          </a:prstGeom>
          <a:solidFill>
            <a:schemeClr val="bg1"/>
          </a:solidFill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3E492837-0847-C8EC-582D-7B299D43BEF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47439880"/>
              </p:ext>
            </p:extLst>
          </p:nvPr>
        </p:nvGraphicFramePr>
        <p:xfrm>
          <a:off x="1441624" y="1011765"/>
          <a:ext cx="5274631" cy="4546714"/>
        </p:xfrm>
        <a:graphic>
          <a:graphicData uri="http://schemas.openxmlformats.org/drawingml/2006/table">
            <a:tbl>
              <a:tblPr/>
              <a:tblGrid>
                <a:gridCol w="776412">
                  <a:extLst>
                    <a:ext uri="{9D8B030D-6E8A-4147-A177-3AD203B41FA5}">
                      <a16:colId xmlns:a16="http://schemas.microsoft.com/office/drawing/2014/main" val="3490360154"/>
                    </a:ext>
                  </a:extLst>
                </a:gridCol>
                <a:gridCol w="882274">
                  <a:extLst>
                    <a:ext uri="{9D8B030D-6E8A-4147-A177-3AD203B41FA5}">
                      <a16:colId xmlns:a16="http://schemas.microsoft.com/office/drawing/2014/main" val="2775074098"/>
                    </a:ext>
                  </a:extLst>
                </a:gridCol>
                <a:gridCol w="720366">
                  <a:extLst>
                    <a:ext uri="{9D8B030D-6E8A-4147-A177-3AD203B41FA5}">
                      <a16:colId xmlns:a16="http://schemas.microsoft.com/office/drawing/2014/main" val="1986286879"/>
                    </a:ext>
                  </a:extLst>
                </a:gridCol>
                <a:gridCol w="572573">
                  <a:extLst>
                    <a:ext uri="{9D8B030D-6E8A-4147-A177-3AD203B41FA5}">
                      <a16:colId xmlns:a16="http://schemas.microsoft.com/office/drawing/2014/main" val="710613516"/>
                    </a:ext>
                  </a:extLst>
                </a:gridCol>
                <a:gridCol w="720366">
                  <a:extLst>
                    <a:ext uri="{9D8B030D-6E8A-4147-A177-3AD203B41FA5}">
                      <a16:colId xmlns:a16="http://schemas.microsoft.com/office/drawing/2014/main" val="978226512"/>
                    </a:ext>
                  </a:extLst>
                </a:gridCol>
                <a:gridCol w="882274">
                  <a:extLst>
                    <a:ext uri="{9D8B030D-6E8A-4147-A177-3AD203B41FA5}">
                      <a16:colId xmlns:a16="http://schemas.microsoft.com/office/drawing/2014/main" val="4095322855"/>
                    </a:ext>
                  </a:extLst>
                </a:gridCol>
                <a:gridCol w="720366">
                  <a:extLst>
                    <a:ext uri="{9D8B030D-6E8A-4147-A177-3AD203B41FA5}">
                      <a16:colId xmlns:a16="http://schemas.microsoft.com/office/drawing/2014/main" val="3295440734"/>
                    </a:ext>
                  </a:extLst>
                </a:gridCol>
              </a:tblGrid>
              <a:tr h="498511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5minute window</a:t>
                      </a:r>
                    </a:p>
                  </a:txBody>
                  <a:tcPr marL="12288" marR="12288" marT="122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2288" marR="12288" marT="122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2288" marR="12288" marT="122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2288" marR="12288" marT="122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2288" marR="12288" marT="122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2288" marR="12288" marT="122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2288" marR="12288" marT="122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0090203"/>
                  </a:ext>
                </a:extLst>
              </a:tr>
              <a:tr h="498511"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2288" marR="12288" marT="122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Discharge Product</a:t>
                      </a:r>
                    </a:p>
                  </a:txBody>
                  <a:tcPr marL="12288" marR="12288" marT="122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Charge Product</a:t>
                      </a:r>
                    </a:p>
                  </a:txBody>
                  <a:tcPr marL="12288" marR="12288" marT="122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2288" marR="12288" marT="122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2288" marR="12288" marT="122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Discharge Product</a:t>
                      </a:r>
                    </a:p>
                  </a:txBody>
                  <a:tcPr marL="12288" marR="12288" marT="122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Charge Product</a:t>
                      </a:r>
                    </a:p>
                  </a:txBody>
                  <a:tcPr marL="12288" marR="12288" marT="122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7776672"/>
                  </a:ext>
                </a:extLst>
              </a:tr>
              <a:tr h="498511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DA Product</a:t>
                      </a:r>
                    </a:p>
                  </a:txBody>
                  <a:tcPr marL="12288" marR="12288" marT="122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27432</a:t>
                      </a:r>
                    </a:p>
                  </a:txBody>
                  <a:tcPr marL="12288" marR="12288" marT="122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5988</a:t>
                      </a:r>
                    </a:p>
                  </a:txBody>
                  <a:tcPr marL="12288" marR="12288" marT="122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2288" marR="12288" marT="122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DA Product</a:t>
                      </a:r>
                    </a:p>
                  </a:txBody>
                  <a:tcPr marL="12288" marR="12288" marT="122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56.5%</a:t>
                      </a:r>
                    </a:p>
                  </a:txBody>
                  <a:tcPr marL="12288" marR="12288" marT="122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10.7%</a:t>
                      </a:r>
                    </a:p>
                  </a:txBody>
                  <a:tcPr marL="12288" marR="12288" marT="122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4160272"/>
                  </a:ext>
                </a:extLst>
              </a:tr>
              <a:tr h="498511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RT Product</a:t>
                      </a:r>
                    </a:p>
                  </a:txBody>
                  <a:tcPr marL="12288" marR="12288" marT="122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21109</a:t>
                      </a:r>
                    </a:p>
                  </a:txBody>
                  <a:tcPr marL="12288" marR="12288" marT="122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49905</a:t>
                      </a:r>
                    </a:p>
                  </a:txBody>
                  <a:tcPr marL="12288" marR="12288" marT="122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2288" marR="12288" marT="122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RT Product</a:t>
                      </a:r>
                    </a:p>
                  </a:txBody>
                  <a:tcPr marL="12288" marR="12288" marT="122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43.5%</a:t>
                      </a:r>
                    </a:p>
                  </a:txBody>
                  <a:tcPr marL="12288" marR="12288" marT="122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89.3%</a:t>
                      </a:r>
                    </a:p>
                  </a:txBody>
                  <a:tcPr marL="12288" marR="12288" marT="122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76643949"/>
                  </a:ext>
                </a:extLst>
              </a:tr>
              <a:tr h="279313"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2288" marR="12288" marT="122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48541</a:t>
                      </a:r>
                    </a:p>
                  </a:txBody>
                  <a:tcPr marL="12288" marR="12288" marT="122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55893</a:t>
                      </a:r>
                    </a:p>
                  </a:txBody>
                  <a:tcPr marL="12288" marR="12288" marT="122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2288" marR="12288" marT="122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2288" marR="12288" marT="122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2288" marR="12288" marT="122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2288" marR="12288" marT="122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6328110"/>
                  </a:ext>
                </a:extLst>
              </a:tr>
              <a:tr h="498511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Hourly window</a:t>
                      </a:r>
                    </a:p>
                  </a:txBody>
                  <a:tcPr marL="12288" marR="12288" marT="122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2288" marR="12288" marT="122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2288" marR="12288" marT="122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2288" marR="12288" marT="122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2288" marR="12288" marT="122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2288" marR="12288" marT="122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2288" marR="12288" marT="122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6912535"/>
                  </a:ext>
                </a:extLst>
              </a:tr>
              <a:tr h="498511"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2288" marR="12288" marT="122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Discharge Product</a:t>
                      </a:r>
                    </a:p>
                  </a:txBody>
                  <a:tcPr marL="12288" marR="12288" marT="122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Charge Product</a:t>
                      </a:r>
                    </a:p>
                  </a:txBody>
                  <a:tcPr marL="12288" marR="12288" marT="122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2288" marR="12288" marT="122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2288" marR="12288" marT="122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Discharge Product</a:t>
                      </a:r>
                    </a:p>
                  </a:txBody>
                  <a:tcPr marL="12288" marR="12288" marT="122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Charge Product</a:t>
                      </a:r>
                    </a:p>
                  </a:txBody>
                  <a:tcPr marL="12288" marR="12288" marT="122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3152202"/>
                  </a:ext>
                </a:extLst>
              </a:tr>
              <a:tr h="498511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DA Product</a:t>
                      </a:r>
                    </a:p>
                  </a:txBody>
                  <a:tcPr marL="12288" marR="12288" marT="122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32136</a:t>
                      </a:r>
                    </a:p>
                  </a:txBody>
                  <a:tcPr marL="12288" marR="12288" marT="122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10356</a:t>
                      </a:r>
                    </a:p>
                  </a:txBody>
                  <a:tcPr marL="12288" marR="12288" marT="122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2288" marR="12288" marT="122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DA Product</a:t>
                      </a:r>
                    </a:p>
                  </a:txBody>
                  <a:tcPr marL="12288" marR="12288" marT="122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60.6%</a:t>
                      </a:r>
                    </a:p>
                  </a:txBody>
                  <a:tcPr marL="12288" marR="12288" marT="122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20.0%</a:t>
                      </a:r>
                    </a:p>
                  </a:txBody>
                  <a:tcPr marL="12288" marR="12288" marT="122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6863381"/>
                  </a:ext>
                </a:extLst>
              </a:tr>
              <a:tr h="498511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RT Product</a:t>
                      </a:r>
                    </a:p>
                  </a:txBody>
                  <a:tcPr marL="12288" marR="12288" marT="122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20856</a:t>
                      </a:r>
                    </a:p>
                  </a:txBody>
                  <a:tcPr marL="12288" marR="12288" marT="122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41532</a:t>
                      </a:r>
                    </a:p>
                  </a:txBody>
                  <a:tcPr marL="12288" marR="12288" marT="122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2288" marR="12288" marT="122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RT Product</a:t>
                      </a:r>
                    </a:p>
                  </a:txBody>
                  <a:tcPr marL="12288" marR="12288" marT="122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39.4%</a:t>
                      </a:r>
                    </a:p>
                  </a:txBody>
                  <a:tcPr marL="12288" marR="12288" marT="122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80.0%</a:t>
                      </a:r>
                    </a:p>
                  </a:txBody>
                  <a:tcPr marL="12288" marR="12288" marT="122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8186478"/>
                  </a:ext>
                </a:extLst>
              </a:tr>
              <a:tr h="279313"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2288" marR="12288" marT="122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52992</a:t>
                      </a:r>
                    </a:p>
                  </a:txBody>
                  <a:tcPr marL="12288" marR="12288" marT="122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51888</a:t>
                      </a:r>
                    </a:p>
                  </a:txBody>
                  <a:tcPr marL="12288" marR="12288" marT="122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2288" marR="12288" marT="122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2288" marR="12288" marT="122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2288" marR="12288" marT="122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2288" marR="12288" marT="122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04504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7872806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61C75EE-0CB6-4E50-8FA9-658A5602CA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graph&#10;&#10;Description automatically generated">
            <a:extLst>
              <a:ext uri="{FF2B5EF4-FFF2-40B4-BE49-F238E27FC236}">
                <a16:creationId xmlns:a16="http://schemas.microsoft.com/office/drawing/2014/main" id="{2F713FCD-BC8D-5F09-FC20-178E63CA636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68094"/>
            <a:ext cx="6459165" cy="4311494"/>
          </a:xfrm>
          <a:prstGeom prst="rect">
            <a:avLst/>
          </a:prstGeom>
        </p:spPr>
      </p:pic>
      <p:pic>
        <p:nvPicPr>
          <p:cNvPr id="5" name="Picture 4" descr="A screenshot of a graph&#10;&#10;Description automatically generated">
            <a:extLst>
              <a:ext uri="{FF2B5EF4-FFF2-40B4-BE49-F238E27FC236}">
                <a16:creationId xmlns:a16="http://schemas.microsoft.com/office/drawing/2014/main" id="{AADA6FDE-2BF9-4004-2D8F-9131CCAFC06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1" y="2788919"/>
            <a:ext cx="6096000" cy="4069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91588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B61C75EE-0CB6-4E50-8FA9-658A5602CA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6A6748-53EE-6820-8C13-65DFBFB9F08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047908" cy="4036979"/>
          </a:xfrm>
          <a:prstGeom prst="rect">
            <a:avLst/>
          </a:prstGeom>
        </p:spPr>
      </p:pic>
      <p:pic>
        <p:nvPicPr>
          <p:cNvPr id="3" name="Picture 2" descr="A screenshot of a graph&#10;&#10;Description automatically generated">
            <a:extLst>
              <a:ext uri="{FF2B5EF4-FFF2-40B4-BE49-F238E27FC236}">
                <a16:creationId xmlns:a16="http://schemas.microsoft.com/office/drawing/2014/main" id="{643C0321-1E64-A010-D3C9-F4950146CD9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1469" y="2538919"/>
            <a:ext cx="6470532" cy="4319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93453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404FE6-D9E0-F895-0E64-8DCAF4FEAE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2887" y="1016542"/>
            <a:ext cx="3797807" cy="1000310"/>
          </a:xfrm>
        </p:spPr>
        <p:txBody>
          <a:bodyPr>
            <a:normAutofit/>
          </a:bodyPr>
          <a:lstStyle/>
          <a:p>
            <a:r>
              <a:rPr lang="en-US" sz="1800" b="1" dirty="0"/>
              <a:t>Key Decision points</a:t>
            </a:r>
            <a:r>
              <a:rPr lang="en-US" sz="1800" dirty="0"/>
              <a:t>: When does the 5-minute planning window differ from an hourly?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B641C3-9C8D-D8CE-26EE-15C93A9F77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737231" y="1805297"/>
            <a:ext cx="3549121" cy="4293945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Comparing each time interval..</a:t>
            </a:r>
            <a:endParaRPr lang="en-US" sz="1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Y – the decision made by the hourly window model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X – the decision made by the 5-minute window model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Color represents how often Y was chosen instead of X using the 5-minute planning window</a:t>
            </a: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In general, the 5-minute window tends to favor ancillary services, </a:t>
            </a:r>
            <a:r>
              <a:rPr lang="en-US" sz="1800" b="1" dirty="0"/>
              <a:t>especially reg down</a:t>
            </a:r>
          </a:p>
        </p:txBody>
      </p:sp>
      <p:pic>
        <p:nvPicPr>
          <p:cNvPr id="10" name="Content Placeholder 9" descr="A screenshot of a video game&#10;&#10;Description automatically generated">
            <a:extLst>
              <a:ext uri="{FF2B5EF4-FFF2-40B4-BE49-F238E27FC236}">
                <a16:creationId xmlns:a16="http://schemas.microsoft.com/office/drawing/2014/main" id="{EF083119-48AB-12CA-BADF-22DD9CCE54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88053"/>
            <a:ext cx="5836734" cy="4383947"/>
          </a:xfrm>
        </p:spPr>
      </p:pic>
      <p:pic>
        <p:nvPicPr>
          <p:cNvPr id="18" name="Picture 17" descr="A graph with text overlay&#10;&#10;Description automatically generated">
            <a:extLst>
              <a:ext uri="{FF2B5EF4-FFF2-40B4-BE49-F238E27FC236}">
                <a16:creationId xmlns:a16="http://schemas.microsoft.com/office/drawing/2014/main" id="{3071A1F2-BB4C-1E95-CB21-D1728733110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1161" y="4771415"/>
            <a:ext cx="5486411" cy="1828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3423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EA8B05F-7F6B-5BCD-5A2D-ECBBDF8730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80486" y="1385026"/>
            <a:ext cx="4622537" cy="576262"/>
          </a:xfrm>
        </p:spPr>
        <p:txBody>
          <a:bodyPr/>
          <a:lstStyle/>
          <a:p>
            <a:r>
              <a:rPr lang="en-US" sz="1800" dirty="0"/>
              <a:t>Values are |total change in energy| x duration of the battery</a:t>
            </a:r>
          </a:p>
        </p:txBody>
      </p:sp>
      <p:pic>
        <p:nvPicPr>
          <p:cNvPr id="14" name="Content Placeholder 13" descr="A graph of blue and pink bars&#10;&#10;Description automatically generated">
            <a:extLst>
              <a:ext uri="{FF2B5EF4-FFF2-40B4-BE49-F238E27FC236}">
                <a16:creationId xmlns:a16="http://schemas.microsoft.com/office/drawing/2014/main" id="{E47E94F1-4ACC-A506-C8FB-3ED92D9034B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206" y="1222088"/>
            <a:ext cx="6305461" cy="4413823"/>
          </a:xfrm>
        </p:spPr>
      </p:pic>
      <p:graphicFrame>
        <p:nvGraphicFramePr>
          <p:cNvPr id="19" name="Content Placeholder 18">
            <a:extLst>
              <a:ext uri="{FF2B5EF4-FFF2-40B4-BE49-F238E27FC236}">
                <a16:creationId xmlns:a16="http://schemas.microsoft.com/office/drawing/2014/main" id="{766B4428-4575-103B-8803-E450F9C9D341}"/>
              </a:ext>
            </a:extLst>
          </p:cNvPr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513182502"/>
              </p:ext>
            </p:extLst>
          </p:nvPr>
        </p:nvGraphicFramePr>
        <p:xfrm>
          <a:off x="6595354" y="1961288"/>
          <a:ext cx="5243208" cy="4105075"/>
        </p:xfrm>
        <a:graphic>
          <a:graphicData uri="http://schemas.openxmlformats.org/drawingml/2006/table">
            <a:tbl>
              <a:tblPr/>
              <a:tblGrid>
                <a:gridCol w="921883">
                  <a:extLst>
                    <a:ext uri="{9D8B030D-6E8A-4147-A177-3AD203B41FA5}">
                      <a16:colId xmlns:a16="http://schemas.microsoft.com/office/drawing/2014/main" val="2608178259"/>
                    </a:ext>
                  </a:extLst>
                </a:gridCol>
                <a:gridCol w="1402030">
                  <a:extLst>
                    <a:ext uri="{9D8B030D-6E8A-4147-A177-3AD203B41FA5}">
                      <a16:colId xmlns:a16="http://schemas.microsoft.com/office/drawing/2014/main" val="4260739385"/>
                    </a:ext>
                  </a:extLst>
                </a:gridCol>
                <a:gridCol w="1517265">
                  <a:extLst>
                    <a:ext uri="{9D8B030D-6E8A-4147-A177-3AD203B41FA5}">
                      <a16:colId xmlns:a16="http://schemas.microsoft.com/office/drawing/2014/main" val="3613567522"/>
                    </a:ext>
                  </a:extLst>
                </a:gridCol>
                <a:gridCol w="1402030">
                  <a:extLst>
                    <a:ext uri="{9D8B030D-6E8A-4147-A177-3AD203B41FA5}">
                      <a16:colId xmlns:a16="http://schemas.microsoft.com/office/drawing/2014/main" val="4143397480"/>
                    </a:ext>
                  </a:extLst>
                </a:gridCol>
              </a:tblGrid>
              <a:tr h="31577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Month</a:t>
                      </a:r>
                    </a:p>
                  </a:txBody>
                  <a:tcPr marL="9446" marR="9446" marT="94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5-Minute</a:t>
                      </a:r>
                    </a:p>
                  </a:txBody>
                  <a:tcPr marL="9446" marR="9446" marT="94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Hourly</a:t>
                      </a:r>
                    </a:p>
                  </a:txBody>
                  <a:tcPr marL="9446" marR="9446" marT="94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% Increase</a:t>
                      </a:r>
                    </a:p>
                  </a:txBody>
                  <a:tcPr marL="9446" marR="9446" marT="94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7495175"/>
                  </a:ext>
                </a:extLst>
              </a:tr>
              <a:tr h="315775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446" marR="9446" marT="9446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183.3 </a:t>
                      </a:r>
                    </a:p>
                  </a:txBody>
                  <a:tcPr marL="9446" marR="9446" marT="944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163.0 </a:t>
                      </a:r>
                    </a:p>
                  </a:txBody>
                  <a:tcPr marL="9446" marR="9446" marT="944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8696B"/>
                          </a:highlight>
                          <a:latin typeface="Aptos Narrow" panose="020B0004020202020204" pitchFamily="34" charset="0"/>
                        </a:rPr>
                        <a:t>12.4%</a:t>
                      </a:r>
                    </a:p>
                  </a:txBody>
                  <a:tcPr marL="9446" marR="9446" marT="944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3626033"/>
                  </a:ext>
                </a:extLst>
              </a:tr>
              <a:tr h="315775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9446" marR="9446" marT="9446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193.7 </a:t>
                      </a:r>
                    </a:p>
                  </a:txBody>
                  <a:tcPr marL="9446" marR="9446" marT="944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183.5 </a:t>
                      </a:r>
                    </a:p>
                  </a:txBody>
                  <a:tcPr marL="9446" marR="9446" marT="944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CE6E9"/>
                          </a:highlight>
                          <a:latin typeface="Aptos Narrow" panose="020B0004020202020204" pitchFamily="34" charset="0"/>
                        </a:rPr>
                        <a:t>5.6%</a:t>
                      </a:r>
                    </a:p>
                  </a:txBody>
                  <a:tcPr marL="9446" marR="9446" marT="944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6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2524134"/>
                  </a:ext>
                </a:extLst>
              </a:tr>
              <a:tr h="315775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9446" marR="9446" marT="9446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196.2 </a:t>
                      </a:r>
                    </a:p>
                  </a:txBody>
                  <a:tcPr marL="9446" marR="9446" marT="944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178.1 </a:t>
                      </a:r>
                    </a:p>
                  </a:txBody>
                  <a:tcPr marL="9446" marR="9446" marT="944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A9395"/>
                          </a:highlight>
                          <a:latin typeface="Aptos Narrow" panose="020B0004020202020204" pitchFamily="34" charset="0"/>
                        </a:rPr>
                        <a:t>10.1%</a:t>
                      </a:r>
                    </a:p>
                  </a:txBody>
                  <a:tcPr marL="9446" marR="9446" marT="944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939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9323373"/>
                  </a:ext>
                </a:extLst>
              </a:tr>
              <a:tr h="315775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</a:t>
                      </a:r>
                    </a:p>
                  </a:txBody>
                  <a:tcPr marL="9446" marR="9446" marT="9446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183.0 </a:t>
                      </a:r>
                    </a:p>
                  </a:txBody>
                  <a:tcPr marL="9446" marR="9446" marT="944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171.5 </a:t>
                      </a:r>
                    </a:p>
                  </a:txBody>
                  <a:tcPr marL="9446" marR="9446" marT="944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BD1D3"/>
                          </a:highlight>
                          <a:latin typeface="Aptos Narrow" panose="020B0004020202020204" pitchFamily="34" charset="0"/>
                        </a:rPr>
                        <a:t>6.7%</a:t>
                      </a:r>
                    </a:p>
                  </a:txBody>
                  <a:tcPr marL="9446" marR="9446" marT="944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D1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4727979"/>
                  </a:ext>
                </a:extLst>
              </a:tr>
              <a:tr h="315775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</a:t>
                      </a:r>
                    </a:p>
                  </a:txBody>
                  <a:tcPr marL="9446" marR="9446" marT="9446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211.7 </a:t>
                      </a:r>
                    </a:p>
                  </a:txBody>
                  <a:tcPr marL="9446" marR="9446" marT="944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203.0 </a:t>
                      </a:r>
                    </a:p>
                  </a:txBody>
                  <a:tcPr marL="9446" marR="9446" marT="944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CFCFF"/>
                          </a:highlight>
                          <a:latin typeface="Aptos Narrow" panose="020B0004020202020204" pitchFamily="34" charset="0"/>
                        </a:rPr>
                        <a:t>4.3%</a:t>
                      </a:r>
                    </a:p>
                  </a:txBody>
                  <a:tcPr marL="9446" marR="9446" marT="944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3454003"/>
                  </a:ext>
                </a:extLst>
              </a:tr>
              <a:tr h="315775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</a:t>
                      </a:r>
                    </a:p>
                  </a:txBody>
                  <a:tcPr marL="9446" marR="9446" marT="9446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217.0 </a:t>
                      </a:r>
                    </a:p>
                  </a:txBody>
                  <a:tcPr marL="9446" marR="9446" marT="944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198.3 </a:t>
                      </a:r>
                    </a:p>
                  </a:txBody>
                  <a:tcPr marL="9446" marR="9446" marT="944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A9FA2"/>
                          </a:highlight>
                          <a:latin typeface="Aptos Narrow" panose="020B0004020202020204" pitchFamily="34" charset="0"/>
                        </a:rPr>
                        <a:t>9.5%</a:t>
                      </a:r>
                    </a:p>
                  </a:txBody>
                  <a:tcPr marL="9446" marR="9446" marT="944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9FA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4524362"/>
                  </a:ext>
                </a:extLst>
              </a:tr>
              <a:tr h="315775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</a:t>
                      </a:r>
                    </a:p>
                  </a:txBody>
                  <a:tcPr marL="9446" marR="9446" marT="9446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235.0 </a:t>
                      </a:r>
                    </a:p>
                  </a:txBody>
                  <a:tcPr marL="9446" marR="9446" marT="944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220.0 </a:t>
                      </a:r>
                    </a:p>
                  </a:txBody>
                  <a:tcPr marL="9446" marR="9446" marT="944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BCFD1"/>
                          </a:highlight>
                          <a:latin typeface="Aptos Narrow" panose="020B0004020202020204" pitchFamily="34" charset="0"/>
                        </a:rPr>
                        <a:t>6.8%</a:t>
                      </a:r>
                    </a:p>
                  </a:txBody>
                  <a:tcPr marL="9446" marR="9446" marT="944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CF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5786841"/>
                  </a:ext>
                </a:extLst>
              </a:tr>
              <a:tr h="315775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</a:t>
                      </a:r>
                    </a:p>
                  </a:txBody>
                  <a:tcPr marL="9446" marR="9446" marT="9446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229.0 </a:t>
                      </a:r>
                    </a:p>
                  </a:txBody>
                  <a:tcPr marL="9446" marR="9446" marT="944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214.3 </a:t>
                      </a:r>
                    </a:p>
                  </a:txBody>
                  <a:tcPr marL="9446" marR="9446" marT="944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BCFD1"/>
                          </a:highlight>
                          <a:latin typeface="Aptos Narrow" panose="020B0004020202020204" pitchFamily="34" charset="0"/>
                        </a:rPr>
                        <a:t>6.8%</a:t>
                      </a:r>
                    </a:p>
                  </a:txBody>
                  <a:tcPr marL="9446" marR="9446" marT="944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CF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8629308"/>
                  </a:ext>
                </a:extLst>
              </a:tr>
              <a:tr h="315775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</a:t>
                      </a:r>
                    </a:p>
                  </a:txBody>
                  <a:tcPr marL="9446" marR="9446" marT="9446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219.9 </a:t>
                      </a:r>
                    </a:p>
                  </a:txBody>
                  <a:tcPr marL="9446" marR="9446" marT="944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208.7 </a:t>
                      </a:r>
                    </a:p>
                  </a:txBody>
                  <a:tcPr marL="9446" marR="9446" marT="944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CE9EC"/>
                          </a:highlight>
                          <a:latin typeface="Aptos Narrow" panose="020B0004020202020204" pitchFamily="34" charset="0"/>
                        </a:rPr>
                        <a:t>5.4%</a:t>
                      </a:r>
                    </a:p>
                  </a:txBody>
                  <a:tcPr marL="9446" marR="9446" marT="944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9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0627937"/>
                  </a:ext>
                </a:extLst>
              </a:tr>
              <a:tr h="315775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</a:t>
                      </a:r>
                    </a:p>
                  </a:txBody>
                  <a:tcPr marL="9446" marR="9446" marT="9446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205.5 </a:t>
                      </a:r>
                    </a:p>
                  </a:txBody>
                  <a:tcPr marL="9446" marR="9446" marT="944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191.5 </a:t>
                      </a:r>
                    </a:p>
                  </a:txBody>
                  <a:tcPr marL="9446" marR="9446" marT="944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BC6C9"/>
                          </a:highlight>
                          <a:latin typeface="Aptos Narrow" panose="020B0004020202020204" pitchFamily="34" charset="0"/>
                        </a:rPr>
                        <a:t>7.3%</a:t>
                      </a:r>
                    </a:p>
                  </a:txBody>
                  <a:tcPr marL="9446" marR="9446" marT="944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C6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0944855"/>
                  </a:ext>
                </a:extLst>
              </a:tr>
              <a:tr h="315775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11</a:t>
                      </a:r>
                    </a:p>
                  </a:txBody>
                  <a:tcPr marL="9446" marR="9446" marT="9446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184.9 </a:t>
                      </a:r>
                    </a:p>
                  </a:txBody>
                  <a:tcPr marL="9446" marR="9446" marT="944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172.5 </a:t>
                      </a:r>
                    </a:p>
                  </a:txBody>
                  <a:tcPr marL="9446" marR="9446" marT="944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BC8CB"/>
                          </a:highlight>
                          <a:latin typeface="Aptos Narrow" panose="020B0004020202020204" pitchFamily="34" charset="0"/>
                        </a:rPr>
                        <a:t>7.2%</a:t>
                      </a:r>
                    </a:p>
                  </a:txBody>
                  <a:tcPr marL="9446" marR="9446" marT="944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C8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7495865"/>
                  </a:ext>
                </a:extLst>
              </a:tr>
              <a:tr h="315775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</a:t>
                      </a:r>
                    </a:p>
                  </a:txBody>
                  <a:tcPr marL="9446" marR="9446" marT="9446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201.6 </a:t>
                      </a:r>
                    </a:p>
                  </a:txBody>
                  <a:tcPr marL="9446" marR="9446" marT="944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185.5 </a:t>
                      </a:r>
                    </a:p>
                  </a:txBody>
                  <a:tcPr marL="9446" marR="9446" marT="944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AAEB0"/>
                          </a:highlight>
                          <a:latin typeface="Aptos Narrow" panose="020B0004020202020204" pitchFamily="34" charset="0"/>
                        </a:rPr>
                        <a:t>8.7%</a:t>
                      </a:r>
                    </a:p>
                  </a:txBody>
                  <a:tcPr marL="9446" marR="9446" marT="944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AAEB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9968005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0F70D244-7361-2989-E7EE-05684EFB7E9B}"/>
              </a:ext>
            </a:extLst>
          </p:cNvPr>
          <p:cNvSpPr txBox="1"/>
          <p:nvPr/>
        </p:nvSpPr>
        <p:spPr>
          <a:xfrm>
            <a:off x="2762655" y="184826"/>
            <a:ext cx="5554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Mileage/Activity on the Battery</a:t>
            </a:r>
          </a:p>
        </p:txBody>
      </p:sp>
    </p:spTree>
    <p:extLst>
      <p:ext uri="{BB962C8B-B14F-4D97-AF65-F5344CB8AC3E}">
        <p14:creationId xmlns:p14="http://schemas.microsoft.com/office/powerpoint/2010/main" val="20007514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AD30037-67ED-4367-9BE0-45787510B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ngled shot of pen on a graph">
            <a:extLst>
              <a:ext uri="{FF2B5EF4-FFF2-40B4-BE49-F238E27FC236}">
                <a16:creationId xmlns:a16="http://schemas.microsoft.com/office/drawing/2014/main" id="{237E0AC3-6816-1819-0615-81CCD6C341A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478" r="42944" b="-1"/>
          <a:stretch/>
        </p:blipFill>
        <p:spPr>
          <a:xfrm>
            <a:off x="6892924" y="10"/>
            <a:ext cx="5299077" cy="6857990"/>
          </a:xfrm>
          <a:custGeom>
            <a:avLst/>
            <a:gdLst/>
            <a:ahLst/>
            <a:cxnLst/>
            <a:rect l="l" t="t" r="r" b="b"/>
            <a:pathLst>
              <a:path w="5299077" h="6858000">
                <a:moveTo>
                  <a:pt x="836871" y="0"/>
                </a:moveTo>
                <a:lnTo>
                  <a:pt x="5299077" y="0"/>
                </a:lnTo>
                <a:lnTo>
                  <a:pt x="5299077" y="6858000"/>
                </a:lnTo>
                <a:lnTo>
                  <a:pt x="1911312" y="6858000"/>
                </a:lnTo>
                <a:lnTo>
                  <a:pt x="0" y="5333999"/>
                </a:lnTo>
                <a:close/>
              </a:path>
            </a:pathLst>
          </a:cu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50841A4E-5BC1-44B4-83CF-D524E8AEAD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232760" y="0"/>
            <a:ext cx="2436813" cy="6858001"/>
            <a:chOff x="1320800" y="0"/>
            <a:chExt cx="2436813" cy="6858001"/>
          </a:xfrm>
        </p:grpSpPr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BF371BCC-8954-44E2-8C4F-29DC188727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CD3505BE-B420-41C5-BE34-3E7652D37A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4B68A05B-A78B-4D59-8CF9-1900731A21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84D57A01-C112-4FF2-B5ED-0B762AAD9C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6CCCCDF1-5D4F-4CA1-8400-DFBB96BB01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20A090B2-5344-43CD-BC70-A6D44F15E8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EA12897-CCFC-DC7D-E513-F783909899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2080" y="685800"/>
            <a:ext cx="5260680" cy="1752599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ea typeface="+mj-lt"/>
                <a:cs typeface="+mj-lt"/>
              </a:rPr>
              <a:t>Questions...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14C4D5-75B2-FCF3-CE4A-3751B9685C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66999"/>
            <a:ext cx="5260680" cy="312420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 dirty="0">
                <a:ea typeface="+mn-lt"/>
                <a:cs typeface="+mn-lt"/>
              </a:rPr>
              <a:t>How does a battery asset interact </a:t>
            </a:r>
            <a:r>
              <a:rPr lang="en-US" sz="1800" dirty="0">
                <a:effectLst/>
                <a:latin typeface="Segoe UI" panose="020B0502040204020203" pitchFamily="34" charset="0"/>
              </a:rPr>
              <a:t>in the </a:t>
            </a:r>
            <a:r>
              <a:rPr lang="en-US" sz="2000" dirty="0">
                <a:ea typeface="+mn-lt"/>
                <a:cs typeface="+mn-lt"/>
              </a:rPr>
              <a:t>Southwest Power Pool (SPP) integrated marketplace?</a:t>
            </a:r>
          </a:p>
          <a:p>
            <a:r>
              <a:rPr lang="en-US" sz="1800" dirty="0">
                <a:effectLst/>
                <a:latin typeface="Segoe UI" panose="020B0502040204020203" pitchFamily="34" charset="0"/>
              </a:rPr>
              <a:t>How do different dispatch windows impact revenue and ultimately asset evaluation?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03631057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64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4C52C56-BEF2-4E22-8C8E-A7AC96B03A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2285737-90EE-47DC-AC80-8AE156B11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1"/>
            <a:ext cx="4403709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4916D5-3572-1368-3F43-67FCCB440B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021" y="685800"/>
            <a:ext cx="2639962" cy="5105400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Take aways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57BDC17-F1B3-455F-BBF1-680AA1F25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5292" y="0"/>
            <a:ext cx="2436813" cy="6858001"/>
            <a:chOff x="1320800" y="0"/>
            <a:chExt cx="2436813" cy="6858001"/>
          </a:xfrm>
        </p:grpSpPr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64E2FA9A-FEF7-4501-B0EB-5E45EDD21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BC38192B-B4CB-47D4-A3B1-10010247F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8">
              <a:extLst>
                <a:ext uri="{FF2B5EF4-FFF2-40B4-BE49-F238E27FC236}">
                  <a16:creationId xmlns:a16="http://schemas.microsoft.com/office/drawing/2014/main" id="{96330E33-E171-4B0F-82B5-AF7230399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332B1723-69BF-42D7-B757-0FA059E15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F115D62D-1E96-48D1-A78D-D370A0BFB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91C2876A-169D-4822-A766-C00578C88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932B0DB-C57C-65B7-9E6A-83187B2BC21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50469810"/>
              </p:ext>
            </p:extLst>
          </p:nvPr>
        </p:nvGraphicFramePr>
        <p:xfrm>
          <a:off x="5010150" y="685800"/>
          <a:ext cx="6492875" cy="5105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7693535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64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4C52C56-BEF2-4E22-8C8E-A7AC96B03A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42285737-90EE-47DC-AC80-8AE156B11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1"/>
            <a:ext cx="4403709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ECDF78-DF78-AB16-302B-8523B4BC29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021" y="685800"/>
            <a:ext cx="2639962" cy="5105400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Future Research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57BDC17-F1B3-455F-BBF1-680AA1F25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5292" y="0"/>
            <a:ext cx="2436813" cy="6858001"/>
            <a:chOff x="1320800" y="0"/>
            <a:chExt cx="2436813" cy="6858001"/>
          </a:xfrm>
        </p:grpSpPr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64E2FA9A-FEF7-4501-B0EB-5E45EDD21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BC38192B-B4CB-47D4-A3B1-10010247F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96330E33-E171-4B0F-82B5-AF7230399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332B1723-69BF-42D7-B757-0FA059E15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F115D62D-1E96-48D1-A78D-D370A0BFB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91C2876A-169D-4822-A766-C00578C88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0CFC29E-482D-4B15-3F22-43034073978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36669109"/>
              </p:ext>
            </p:extLst>
          </p:nvPr>
        </p:nvGraphicFramePr>
        <p:xfrm>
          <a:off x="5010150" y="685800"/>
          <a:ext cx="6492875" cy="5105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5354690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B0D98-6C73-FA32-56DD-C1CC4325E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504825"/>
          </a:xfrm>
        </p:spPr>
        <p:txBody>
          <a:bodyPr>
            <a:normAutofit fontScale="90000"/>
          </a:bodyPr>
          <a:lstStyle/>
          <a:p>
            <a:r>
              <a:rPr lang="en-US" dirty="0"/>
              <a:t>Contact info and Links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A3D4E1-3D18-65AD-EF6D-CA47088065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Contact info: </a:t>
            </a:r>
            <a:r>
              <a:rPr lang="en-US" dirty="0">
                <a:hlinkClick r:id="rId2"/>
              </a:rPr>
              <a:t>bschutte@unomaha.edu</a:t>
            </a:r>
            <a:endParaRPr lang="en-US" dirty="0"/>
          </a:p>
          <a:p>
            <a:endParaRPr lang="en-US" dirty="0"/>
          </a:p>
          <a:p>
            <a:r>
              <a:rPr lang="en-US" dirty="0"/>
              <a:t>External links</a:t>
            </a:r>
            <a:endParaRPr lang="en-US" dirty="0">
              <a:hlinkClick r:id="rId3"/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hlinkClick r:id="rId3"/>
              </a:rPr>
              <a:t>https://www.eia.gov/todayinenergy/detail.php?id=46756</a:t>
            </a:r>
            <a:endParaRPr lang="en-US" dirty="0"/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hlinkClick r:id="rId4"/>
              </a:rPr>
              <a:t>https://www.spp.org/glossary</a:t>
            </a:r>
            <a:endParaRPr lang="en-US" dirty="0"/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hlinkClick r:id="rId5"/>
              </a:rPr>
              <a:t>https://www.osti.gov/servlets/purl/1340043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492742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 40">
            <a:extLst>
              <a:ext uri="{FF2B5EF4-FFF2-40B4-BE49-F238E27FC236}">
                <a16:creationId xmlns:a16="http://schemas.microsoft.com/office/drawing/2014/main" id="{E9D059B6-ADD8-488A-B346-63289E90D1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F69B42B4-BC82-4495-A6F9-A28167B56A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Freeform 7">
              <a:extLst>
                <a:ext uri="{FF2B5EF4-FFF2-40B4-BE49-F238E27FC236}">
                  <a16:creationId xmlns:a16="http://schemas.microsoft.com/office/drawing/2014/main" id="{83CC168C-2AD4-4FFB-9F25-420ED6514C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6C9F369A-6158-4AE8-BA04-138A9DFFAE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FC7B1DF4-AD98-42A8-820F-667A3DCC40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61C58B74-3656-4FD5-AC47-EE3A59EBB8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8B349A01-D803-4A18-B608-47BFCED43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15655827-B42D-4180-88D3-D83F25E4BD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24ACCB06-563C-4ADE-B4D6-1FE9F723C7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3955594"/>
            <a:ext cx="1828958" cy="2902407"/>
          </a:xfrm>
          <a:custGeom>
            <a:avLst/>
            <a:gdLst>
              <a:gd name="connsiteX0" fmla="*/ 0 w 1828958"/>
              <a:gd name="connsiteY0" fmla="*/ 0 h 2902407"/>
              <a:gd name="connsiteX1" fmla="*/ 1828958 w 1828958"/>
              <a:gd name="connsiteY1" fmla="*/ 2902407 h 2902407"/>
              <a:gd name="connsiteX2" fmla="*/ 1709896 w 1828958"/>
              <a:gd name="connsiteY2" fmla="*/ 2902407 h 2902407"/>
              <a:gd name="connsiteX3" fmla="*/ 0 w 1828958"/>
              <a:gd name="connsiteY3" fmla="*/ 63474 h 29024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28958" h="2902407">
                <a:moveTo>
                  <a:pt x="0" y="0"/>
                </a:moveTo>
                <a:lnTo>
                  <a:pt x="1828958" y="2902407"/>
                </a:lnTo>
                <a:lnTo>
                  <a:pt x="1709896" y="2902407"/>
                </a:lnTo>
                <a:lnTo>
                  <a:pt x="0" y="63474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40761ECD-D92B-46AE-82CA-640023D282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" y="3220098"/>
            <a:ext cx="2910045" cy="3637903"/>
          </a:xfrm>
          <a:custGeom>
            <a:avLst/>
            <a:gdLst>
              <a:gd name="connsiteX0" fmla="*/ 0 w 2910045"/>
              <a:gd name="connsiteY0" fmla="*/ 0 h 3637903"/>
              <a:gd name="connsiteX1" fmla="*/ 2910045 w 2910045"/>
              <a:gd name="connsiteY1" fmla="*/ 3637903 h 3637903"/>
              <a:gd name="connsiteX2" fmla="*/ 2786220 w 2910045"/>
              <a:gd name="connsiteY2" fmla="*/ 3637903 h 3637903"/>
              <a:gd name="connsiteX3" fmla="*/ 0 w 2910045"/>
              <a:gd name="connsiteY3" fmla="*/ 20366 h 36379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10045" h="3637903">
                <a:moveTo>
                  <a:pt x="0" y="0"/>
                </a:moveTo>
                <a:lnTo>
                  <a:pt x="2910045" y="3637903"/>
                </a:lnTo>
                <a:lnTo>
                  <a:pt x="2786220" y="3637903"/>
                </a:lnTo>
                <a:lnTo>
                  <a:pt x="0" y="2036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9A928607-C55C-40FD-B2DF-6CD6A7226A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" y="2845509"/>
            <a:ext cx="4149883" cy="4012491"/>
          </a:xfrm>
          <a:custGeom>
            <a:avLst/>
            <a:gdLst>
              <a:gd name="connsiteX0" fmla="*/ 0 w 4149883"/>
              <a:gd name="connsiteY0" fmla="*/ 0 h 4012491"/>
              <a:gd name="connsiteX1" fmla="*/ 4149883 w 4149883"/>
              <a:gd name="connsiteY1" fmla="*/ 4012491 h 4012491"/>
              <a:gd name="connsiteX2" fmla="*/ 2910046 w 4149883"/>
              <a:gd name="connsiteY2" fmla="*/ 4012491 h 4012491"/>
              <a:gd name="connsiteX3" fmla="*/ 0 w 4149883"/>
              <a:gd name="connsiteY3" fmla="*/ 374587 h 401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49883" h="4012491">
                <a:moveTo>
                  <a:pt x="0" y="0"/>
                </a:moveTo>
                <a:lnTo>
                  <a:pt x="4149883" y="4012491"/>
                </a:lnTo>
                <a:lnTo>
                  <a:pt x="2910046" y="4012491"/>
                </a:lnTo>
                <a:lnTo>
                  <a:pt x="0" y="3745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400A20C1-29A4-43E0-AB15-7931F76F8C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3332410"/>
            <a:ext cx="2719546" cy="3525590"/>
          </a:xfrm>
          <a:custGeom>
            <a:avLst/>
            <a:gdLst>
              <a:gd name="connsiteX0" fmla="*/ 0 w 2719546"/>
              <a:gd name="connsiteY0" fmla="*/ 0 h 3525590"/>
              <a:gd name="connsiteX1" fmla="*/ 2719546 w 2719546"/>
              <a:gd name="connsiteY1" fmla="*/ 3525590 h 3525590"/>
              <a:gd name="connsiteX2" fmla="*/ 1828959 w 2719546"/>
              <a:gd name="connsiteY2" fmla="*/ 3525590 h 3525590"/>
              <a:gd name="connsiteX3" fmla="*/ 0 w 2719546"/>
              <a:gd name="connsiteY3" fmla="*/ 623183 h 3525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19546" h="3525590">
                <a:moveTo>
                  <a:pt x="0" y="0"/>
                </a:moveTo>
                <a:lnTo>
                  <a:pt x="2719546" y="3525590"/>
                </a:lnTo>
                <a:lnTo>
                  <a:pt x="1828959" y="3525590"/>
                </a:lnTo>
                <a:lnTo>
                  <a:pt x="0" y="623183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FB7968-FFAB-504A-8710-7F23F52328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643468"/>
            <a:ext cx="9144000" cy="361889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20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10981658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847F69-265A-5A2A-21A8-C98AFAB89E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+mj-lt"/>
                <a:cs typeface="+mj-lt"/>
              </a:rPr>
              <a:t>Terminology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C7635E-832B-3197-409E-B59872710E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en-US" i="1" dirty="0">
                <a:ea typeface="+mn-lt"/>
                <a:cs typeface="+mn-lt"/>
              </a:rPr>
              <a:t>Real Time Locational Marginal Pricing </a:t>
            </a:r>
            <a:r>
              <a:rPr lang="en-US" dirty="0">
                <a:ea typeface="+mn-lt"/>
                <a:cs typeface="+mn-lt"/>
              </a:rPr>
              <a:t>(</a:t>
            </a:r>
            <a:r>
              <a:rPr lang="en-US" b="1" dirty="0">
                <a:ea typeface="+mn-lt"/>
                <a:cs typeface="+mn-lt"/>
              </a:rPr>
              <a:t>RTLMP</a:t>
            </a:r>
            <a:r>
              <a:rPr lang="en-US" dirty="0">
                <a:ea typeface="+mn-lt"/>
                <a:cs typeface="+mn-lt"/>
              </a:rPr>
              <a:t>): price to buy energy from the market at a specific node location. Price fluctuates based on supply/availability, congestion, transmission loss, etc.</a:t>
            </a:r>
          </a:p>
          <a:p>
            <a:r>
              <a:rPr lang="en-US" i="1" dirty="0">
                <a:ea typeface="+mn-lt"/>
                <a:cs typeface="+mn-lt"/>
              </a:rPr>
              <a:t>Load:</a:t>
            </a:r>
            <a:r>
              <a:rPr lang="en-US" dirty="0">
                <a:ea typeface="+mn-lt"/>
                <a:cs typeface="+mn-lt"/>
              </a:rPr>
              <a:t> The amount of electric power delivered or required at any specific point or points on a system. The requirement originates at the consumers’ Energy-consuming equipment</a:t>
            </a:r>
          </a:p>
          <a:p>
            <a:r>
              <a:rPr lang="en-US" i="1" dirty="0">
                <a:ea typeface="+mn-lt"/>
                <a:cs typeface="+mn-lt"/>
              </a:rPr>
              <a:t>Frequency: </a:t>
            </a:r>
            <a:r>
              <a:rPr lang="en-US" dirty="0">
                <a:ea typeface="+mn-lt"/>
                <a:cs typeface="+mn-lt"/>
              </a:rPr>
              <a:t>Cycles per second in electric current. Energy grids need to maintain a consistent frequency (60 hertz). The more demand in the system, the more the load the system has to support, frequency goes down (and vice versa)</a:t>
            </a:r>
          </a:p>
        </p:txBody>
      </p:sp>
    </p:spTree>
    <p:extLst>
      <p:ext uri="{BB962C8B-B14F-4D97-AF65-F5344CB8AC3E}">
        <p14:creationId xmlns:p14="http://schemas.microsoft.com/office/powerpoint/2010/main" val="751565864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847F69-265A-5A2A-21A8-C98AFAB89E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+mj-lt"/>
                <a:cs typeface="+mj-lt"/>
              </a:rPr>
              <a:t>Terminology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C7635E-832B-3197-409E-B59872710E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2666999"/>
            <a:ext cx="10018713" cy="3415749"/>
          </a:xfrm>
        </p:spPr>
        <p:txBody>
          <a:bodyPr vert="horz" lIns="91440" tIns="45720" rIns="91440" bIns="45720" rtlCol="0" anchor="t">
            <a:normAutofit fontScale="77500" lnSpcReduction="20000"/>
          </a:bodyPr>
          <a:lstStyle/>
          <a:p>
            <a:r>
              <a:rPr lang="en-US" i="1" dirty="0">
                <a:ea typeface="+mn-lt"/>
                <a:cs typeface="+mn-lt"/>
              </a:rPr>
              <a:t>Duration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i="1" dirty="0">
                <a:ea typeface="+mn-lt"/>
                <a:cs typeface="+mn-lt"/>
              </a:rPr>
              <a:t>(of a battery)</a:t>
            </a:r>
            <a:r>
              <a:rPr lang="en-US" dirty="0">
                <a:ea typeface="+mn-lt"/>
                <a:cs typeface="+mn-lt"/>
              </a:rPr>
              <a:t>:</a:t>
            </a:r>
            <a:r>
              <a:rPr lang="en-US" i="1" dirty="0">
                <a:ea typeface="+mn-lt"/>
                <a:cs typeface="+mn-lt"/>
              </a:rPr>
              <a:t> </a:t>
            </a:r>
            <a:r>
              <a:rPr lang="en-US" dirty="0">
                <a:ea typeface="+mn-lt"/>
                <a:cs typeface="+mn-lt"/>
              </a:rPr>
              <a:t>the amount of time needed for a battery asset to discharge fully from max capacity</a:t>
            </a:r>
          </a:p>
          <a:p>
            <a:r>
              <a:rPr lang="en-US" i="1" dirty="0">
                <a:ea typeface="+mn-lt"/>
                <a:cs typeface="+mn-lt"/>
              </a:rPr>
              <a:t>Round trip efficiency</a:t>
            </a:r>
            <a:r>
              <a:rPr lang="en-US" dirty="0">
                <a:ea typeface="+mn-lt"/>
                <a:cs typeface="+mn-lt"/>
              </a:rPr>
              <a:t>: percentage of energy put into storage that is later retrieved, as some energy is consumed when added to a battery</a:t>
            </a:r>
          </a:p>
          <a:p>
            <a:pPr lvl="1"/>
            <a:r>
              <a:rPr lang="en-US" dirty="0">
                <a:ea typeface="+mn-lt"/>
                <a:cs typeface="+mn-lt"/>
              </a:rPr>
              <a:t>Conversion loss (inverter losses, electric potential to chemical)</a:t>
            </a:r>
          </a:p>
          <a:p>
            <a:pPr lvl="1"/>
            <a:r>
              <a:rPr lang="en-US" dirty="0">
                <a:ea typeface="+mn-lt"/>
                <a:cs typeface="+mn-lt"/>
              </a:rPr>
              <a:t>Ohmic loss (resistance)</a:t>
            </a:r>
          </a:p>
          <a:p>
            <a:r>
              <a:rPr lang="en-US" i="1" dirty="0">
                <a:ea typeface="+mn-lt"/>
                <a:cs typeface="+mn-lt"/>
              </a:rPr>
              <a:t>Throughput Efficiency</a:t>
            </a:r>
            <a:r>
              <a:rPr lang="en-US" dirty="0">
                <a:ea typeface="+mn-lt"/>
                <a:cs typeface="+mn-lt"/>
              </a:rPr>
              <a:t>: for this model, represents the call/dispatch percentage of a particular market product, meaning the proportion of time the asset will </a:t>
            </a:r>
            <a:r>
              <a:rPr lang="en-US" b="1" dirty="0">
                <a:ea typeface="+mn-lt"/>
                <a:cs typeface="+mn-lt"/>
              </a:rPr>
              <a:t>actually</a:t>
            </a:r>
            <a:r>
              <a:rPr lang="en-US" dirty="0">
                <a:ea typeface="+mn-lt"/>
                <a:cs typeface="+mn-lt"/>
              </a:rPr>
              <a:t> dispatch during a particular interval</a:t>
            </a:r>
          </a:p>
          <a:p>
            <a:r>
              <a:rPr lang="en-US" i="1" dirty="0">
                <a:ea typeface="+mn-lt"/>
                <a:cs typeface="+mn-lt"/>
              </a:rPr>
              <a:t>Dispatch window</a:t>
            </a:r>
            <a:r>
              <a:rPr lang="en-US" dirty="0">
                <a:ea typeface="+mn-lt"/>
                <a:cs typeface="+mn-lt"/>
              </a:rPr>
              <a:t>: the interval of time used to generate a schedule. An hourly window plans battery operations for each hour, a 5-minute window plans for each 5-minute interval in a day</a:t>
            </a:r>
          </a:p>
        </p:txBody>
      </p:sp>
    </p:spTree>
    <p:extLst>
      <p:ext uri="{BB962C8B-B14F-4D97-AF65-F5344CB8AC3E}">
        <p14:creationId xmlns:p14="http://schemas.microsoft.com/office/powerpoint/2010/main" val="34564977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068DD-96DF-402C-9D0E-B84524C637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+mj-lt"/>
                <a:cs typeface="+mj-lt"/>
              </a:rPr>
              <a:t>Terminology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C4DC8E-6D1B-EB2E-C919-E9EF78711E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70000" lnSpcReduction="20000"/>
          </a:bodyPr>
          <a:lstStyle/>
          <a:p>
            <a:r>
              <a:rPr lang="en-US" i="1" dirty="0">
                <a:ea typeface="+mn-lt"/>
                <a:cs typeface="+mn-lt"/>
              </a:rPr>
              <a:t>Ancillary Service</a:t>
            </a:r>
            <a:r>
              <a:rPr lang="en-US" dirty="0">
                <a:ea typeface="+mn-lt"/>
                <a:cs typeface="+mn-lt"/>
              </a:rPr>
              <a:t>: Generally, refers to the services necessary to support the transmission of capacity and energy from generation sources to loads while maintaining reliable operation of the transmission system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b="1" dirty="0">
                <a:ea typeface="+mn-lt"/>
                <a:cs typeface="+mn-lt"/>
              </a:rPr>
              <a:t>Spinning Reserve</a:t>
            </a:r>
            <a:r>
              <a:rPr lang="en-US" dirty="0">
                <a:ea typeface="+mn-lt"/>
                <a:cs typeface="+mn-lt"/>
              </a:rPr>
              <a:t> - The unloaded generation that is synchronized to the system and ready to serve additional demand. (10 minutes or less)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b="1" dirty="0">
                <a:ea typeface="+mn-lt"/>
                <a:cs typeface="+mn-lt"/>
              </a:rPr>
              <a:t>Supplemental Reserve</a:t>
            </a:r>
            <a:r>
              <a:rPr lang="en-US" dirty="0">
                <a:ea typeface="+mn-lt"/>
                <a:cs typeface="+mn-lt"/>
              </a:rPr>
              <a:t> - Generation not connected to the system but capable of serving demand within a specified time or interruptible load that can be removed from the system in a specified time (30 mins or less)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b="1" dirty="0">
                <a:ea typeface="+mn-lt"/>
                <a:cs typeface="+mn-lt"/>
              </a:rPr>
              <a:t>Regulation Up</a:t>
            </a:r>
            <a:r>
              <a:rPr lang="en-US" dirty="0">
                <a:ea typeface="+mn-lt"/>
                <a:cs typeface="+mn-lt"/>
              </a:rPr>
              <a:t> - The process of increasing electricity generation or decreasing consumption in response to high energy demand or sudden drop in frequency (5 minutes or less). Also referred to as Frequency Regulation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b="1" dirty="0">
                <a:ea typeface="+mn-lt"/>
                <a:cs typeface="+mn-lt"/>
              </a:rPr>
              <a:t>Regulation down</a:t>
            </a:r>
            <a:r>
              <a:rPr lang="en-US" dirty="0">
                <a:ea typeface="+mn-lt"/>
                <a:cs typeface="+mn-lt"/>
              </a:rPr>
              <a:t> - The process of decreasing electricity generation or increasing consumption in response to lower energy demand or sudden increase in frequency (5 minutes or less). Also referred to as Frequency Response</a:t>
            </a:r>
          </a:p>
          <a:p>
            <a:pPr>
              <a:buFont typeface="Courier New" panose="020B0604020202020204" pitchFamily="34" charset="0"/>
              <a:buChar char="o"/>
            </a:pPr>
            <a:r>
              <a:rPr lang="en-US" i="1" dirty="0">
                <a:ea typeface="+mn-lt"/>
                <a:cs typeface="+mn-lt"/>
              </a:rPr>
              <a:t>Day Ahead Market</a:t>
            </a:r>
            <a:r>
              <a:rPr lang="en-US" dirty="0">
                <a:ea typeface="+mn-lt"/>
                <a:cs typeface="+mn-lt"/>
              </a:rPr>
              <a:t>: The financially binding market for Energy and Operating Reserve that is conducted on the day prior to the Operating Day</a:t>
            </a:r>
          </a:p>
          <a:p>
            <a:pPr lvl="1">
              <a:buFont typeface="Courier New" panose="020B0604020202020204" pitchFamily="34" charset="0"/>
              <a:buChar char="o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97811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Rectangle 85">
            <a:extLst>
              <a:ext uri="{FF2B5EF4-FFF2-40B4-BE49-F238E27FC236}">
                <a16:creationId xmlns:a16="http://schemas.microsoft.com/office/drawing/2014/main" id="{E03BF673-8C68-4092-BF1B-53C57EFEC2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88" name="Freeform: Shape 87">
            <a:extLst>
              <a:ext uri="{FF2B5EF4-FFF2-40B4-BE49-F238E27FC236}">
                <a16:creationId xmlns:a16="http://schemas.microsoft.com/office/drawing/2014/main" id="{B1BDB70B-F0E6-4867-818F-C582494FB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7083" y="0"/>
            <a:ext cx="11134917" cy="6858000"/>
          </a:xfrm>
          <a:custGeom>
            <a:avLst/>
            <a:gdLst>
              <a:gd name="connsiteX0" fmla="*/ 7627977 w 11134917"/>
              <a:gd name="connsiteY0" fmla="*/ 0 h 6858000"/>
              <a:gd name="connsiteX1" fmla="*/ 8129873 w 11134917"/>
              <a:gd name="connsiteY1" fmla="*/ 0 h 6858000"/>
              <a:gd name="connsiteX2" fmla="*/ 11134917 w 11134917"/>
              <a:gd name="connsiteY2" fmla="*/ 0 h 6858000"/>
              <a:gd name="connsiteX3" fmla="*/ 11134917 w 11134917"/>
              <a:gd name="connsiteY3" fmla="*/ 6858000 h 6858000"/>
              <a:gd name="connsiteX4" fmla="*/ 8129873 w 11134917"/>
              <a:gd name="connsiteY4" fmla="*/ 6858000 h 6858000"/>
              <a:gd name="connsiteX5" fmla="*/ 7627977 w 11134917"/>
              <a:gd name="connsiteY5" fmla="*/ 6858000 h 6858000"/>
              <a:gd name="connsiteX6" fmla="*/ 7627977 w 11134917"/>
              <a:gd name="connsiteY6" fmla="*/ 6857419 h 6858000"/>
              <a:gd name="connsiteX7" fmla="*/ 1921931 w 11134917"/>
              <a:gd name="connsiteY7" fmla="*/ 6850814 h 6858000"/>
              <a:gd name="connsiteX8" fmla="*/ 0 w 11134917"/>
              <a:gd name="connsiteY8" fmla="*/ 5325357 h 6858000"/>
              <a:gd name="connsiteX9" fmla="*/ 838199 w 11134917"/>
              <a:gd name="connsiteY9" fmla="*/ 7331 h 6858000"/>
              <a:gd name="connsiteX10" fmla="*/ 7627977 w 11134917"/>
              <a:gd name="connsiteY10" fmla="*/ 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134917" h="6858000">
                <a:moveTo>
                  <a:pt x="7627977" y="0"/>
                </a:moveTo>
                <a:lnTo>
                  <a:pt x="8129873" y="0"/>
                </a:lnTo>
                <a:lnTo>
                  <a:pt x="11134917" y="0"/>
                </a:lnTo>
                <a:lnTo>
                  <a:pt x="11134917" y="6858000"/>
                </a:lnTo>
                <a:lnTo>
                  <a:pt x="8129873" y="6858000"/>
                </a:lnTo>
                <a:lnTo>
                  <a:pt x="7627977" y="6858000"/>
                </a:lnTo>
                <a:lnTo>
                  <a:pt x="7627977" y="6857419"/>
                </a:lnTo>
                <a:lnTo>
                  <a:pt x="1921931" y="6850814"/>
                </a:lnTo>
                <a:lnTo>
                  <a:pt x="0" y="5325357"/>
                </a:lnTo>
                <a:lnTo>
                  <a:pt x="838199" y="7331"/>
                </a:lnTo>
                <a:lnTo>
                  <a:pt x="7627977" y="50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1E52C707-F508-47B5-8864-8CC3EE0F03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12025" y="0"/>
            <a:ext cx="2436813" cy="6858001"/>
            <a:chOff x="1320800" y="0"/>
            <a:chExt cx="2436813" cy="6858001"/>
          </a:xfrm>
        </p:grpSpPr>
        <p:sp>
          <p:nvSpPr>
            <p:cNvPr id="91" name="Freeform 6">
              <a:extLst>
                <a:ext uri="{FF2B5EF4-FFF2-40B4-BE49-F238E27FC236}">
                  <a16:creationId xmlns:a16="http://schemas.microsoft.com/office/drawing/2014/main" id="{066B5DD9-1C9B-4957-AF7C-8E11C7E88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2" name="Freeform 7">
              <a:extLst>
                <a:ext uri="{FF2B5EF4-FFF2-40B4-BE49-F238E27FC236}">
                  <a16:creationId xmlns:a16="http://schemas.microsoft.com/office/drawing/2014/main" id="{8DF9D480-2CEE-4037-8C1B-6380686300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3" name="Freeform 8">
              <a:extLst>
                <a:ext uri="{FF2B5EF4-FFF2-40B4-BE49-F238E27FC236}">
                  <a16:creationId xmlns:a16="http://schemas.microsoft.com/office/drawing/2014/main" id="{EBF6F7B8-E51D-495D-B944-B8E2E84C57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4" name="Freeform 9">
              <a:extLst>
                <a:ext uri="{FF2B5EF4-FFF2-40B4-BE49-F238E27FC236}">
                  <a16:creationId xmlns:a16="http://schemas.microsoft.com/office/drawing/2014/main" id="{F43BB0F7-F9F4-4CFA-9277-2B671DC70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5" name="Freeform 10">
              <a:extLst>
                <a:ext uri="{FF2B5EF4-FFF2-40B4-BE49-F238E27FC236}">
                  <a16:creationId xmlns:a16="http://schemas.microsoft.com/office/drawing/2014/main" id="{D51F18A6-D926-4462-B110-63097184FB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6" name="Freeform 11">
              <a:extLst>
                <a:ext uri="{FF2B5EF4-FFF2-40B4-BE49-F238E27FC236}">
                  <a16:creationId xmlns:a16="http://schemas.microsoft.com/office/drawing/2014/main" id="{ED77B4F5-55D8-444A-9EFF-CAAA8CD69F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6D4AF18-EF73-EBCF-0A73-41F04FFE82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6013" y="1072609"/>
            <a:ext cx="3041557" cy="4522647"/>
          </a:xfrm>
          <a:effectLst/>
        </p:spPr>
        <p:txBody>
          <a:bodyPr anchor="ctr">
            <a:normAutofit/>
          </a:bodyPr>
          <a:lstStyle/>
          <a:p>
            <a:pPr algn="l"/>
            <a:r>
              <a:rPr lang="en-US" sz="3200" dirty="0">
                <a:solidFill>
                  <a:schemeClr val="tx2"/>
                </a:solidFill>
              </a:rPr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C37368-031C-39F5-47FD-7DC46DAAF6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9032" y="408563"/>
            <a:ext cx="6383207" cy="605060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400" b="1" dirty="0"/>
              <a:t>Statement</a:t>
            </a:r>
            <a:r>
              <a:rPr lang="en-US" sz="1400" dirty="0"/>
              <a:t>: Given real time and day ahead market prices for a given regional power pool for each 5-minute interval, what is the optimal battery dispatch schedule? Using the same data, compare to a schedule that plans at the hourly window instead. Identify differences in behavior, earnings, and mileage.</a:t>
            </a:r>
          </a:p>
          <a:p>
            <a:pPr>
              <a:lnSpc>
                <a:spcPct val="90000"/>
              </a:lnSpc>
            </a:pPr>
            <a:r>
              <a:rPr lang="en-US" sz="1400" b="1" dirty="0"/>
              <a:t>Data</a:t>
            </a:r>
            <a:r>
              <a:rPr lang="en-US" sz="1400" dirty="0"/>
              <a:t>: Market prices in 5-minute intervals from 2021 and 2022 for the following products (real time and day ahead equivalents). Data is sourced from SPP energy market data.</a:t>
            </a:r>
          </a:p>
          <a:p>
            <a:pPr marL="800100" lvl="1" indent="-342900">
              <a:lnSpc>
                <a:spcPct val="90000"/>
              </a:lnSpc>
              <a:buFont typeface="+mj-lt"/>
              <a:buAutoNum type="arabicPeriod"/>
            </a:pPr>
            <a:r>
              <a:rPr lang="en-US" sz="1400" dirty="0"/>
              <a:t>RTLMP (charge and discharge)</a:t>
            </a:r>
          </a:p>
          <a:p>
            <a:pPr marL="800100" lvl="1" indent="-342900">
              <a:lnSpc>
                <a:spcPct val="90000"/>
              </a:lnSpc>
              <a:buFont typeface="+mj-lt"/>
              <a:buAutoNum type="arabicPeriod"/>
            </a:pPr>
            <a:r>
              <a:rPr lang="en-US" sz="1400" dirty="0"/>
              <a:t>Regulation Up</a:t>
            </a:r>
          </a:p>
          <a:p>
            <a:pPr marL="800100" lvl="1" indent="-342900">
              <a:lnSpc>
                <a:spcPct val="90000"/>
              </a:lnSpc>
              <a:buFont typeface="+mj-lt"/>
              <a:buAutoNum type="arabicPeriod"/>
            </a:pPr>
            <a:r>
              <a:rPr lang="en-US" sz="1400" dirty="0"/>
              <a:t>Regulation Down</a:t>
            </a:r>
          </a:p>
          <a:p>
            <a:pPr marL="800100" lvl="1" indent="-342900">
              <a:lnSpc>
                <a:spcPct val="90000"/>
              </a:lnSpc>
              <a:buFont typeface="+mj-lt"/>
              <a:buAutoNum type="arabicPeriod"/>
            </a:pPr>
            <a:r>
              <a:rPr lang="en-US" sz="1400" dirty="0"/>
              <a:t>Spinning Reserve</a:t>
            </a:r>
          </a:p>
          <a:p>
            <a:pPr marL="800100" lvl="1" indent="-342900">
              <a:lnSpc>
                <a:spcPct val="90000"/>
              </a:lnSpc>
              <a:buFont typeface="+mj-lt"/>
              <a:buAutoNum type="arabicPeriod"/>
            </a:pPr>
            <a:r>
              <a:rPr lang="en-US" sz="1400" dirty="0"/>
              <a:t>Supplemental Reserve</a:t>
            </a:r>
          </a:p>
          <a:p>
            <a:pPr marL="800100" lvl="1" indent="-342900">
              <a:lnSpc>
                <a:spcPct val="90000"/>
              </a:lnSpc>
              <a:buFont typeface="+mj-lt"/>
              <a:buAutoNum type="arabicPeriod"/>
            </a:pPr>
            <a:r>
              <a:rPr lang="en-US" sz="1400" dirty="0"/>
              <a:t>“Idling”</a:t>
            </a:r>
          </a:p>
          <a:p>
            <a:pPr marL="457200" lvl="1" indent="0">
              <a:lnSpc>
                <a:spcPct val="90000"/>
              </a:lnSpc>
              <a:buNone/>
            </a:pPr>
            <a:r>
              <a:rPr lang="en-US" sz="1400" dirty="0"/>
              <a:t>Hourly pricing is calculated as the average 5-minute interval price of all intervals in the hour</a:t>
            </a:r>
          </a:p>
          <a:p>
            <a:pPr>
              <a:lnSpc>
                <a:spcPct val="90000"/>
              </a:lnSpc>
            </a:pPr>
            <a:r>
              <a:rPr lang="en-US" sz="1400" b="1" dirty="0"/>
              <a:t>Solution approach</a:t>
            </a:r>
            <a:r>
              <a:rPr lang="en-US" sz="1400" dirty="0"/>
              <a:t>: Build a Mixed Integer Linear Program (MILP) that optimizes the dispatch schedule by maximizing earnings for a given month</a:t>
            </a:r>
          </a:p>
          <a:p>
            <a:pPr lvl="1">
              <a:lnSpc>
                <a:spcPct val="90000"/>
              </a:lnSpc>
            </a:pPr>
            <a:r>
              <a:rPr lang="en-US" sz="1400" dirty="0"/>
              <a:t>Solver: </a:t>
            </a:r>
            <a:r>
              <a:rPr lang="en-US" sz="1400" dirty="0" err="1"/>
              <a:t>Gurobi</a:t>
            </a:r>
            <a:endParaRPr lang="en-US" sz="1400" dirty="0"/>
          </a:p>
          <a:p>
            <a:pPr lvl="1">
              <a:lnSpc>
                <a:spcPct val="90000"/>
              </a:lnSpc>
            </a:pPr>
            <a:r>
              <a:rPr lang="en-US" sz="1400" dirty="0"/>
              <a:t>Implementation: Python (analysis done through R)</a:t>
            </a:r>
          </a:p>
        </p:txBody>
      </p:sp>
    </p:spTree>
    <p:extLst>
      <p:ext uri="{BB962C8B-B14F-4D97-AF65-F5344CB8AC3E}">
        <p14:creationId xmlns:p14="http://schemas.microsoft.com/office/powerpoint/2010/main" val="273367662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7929</TotalTime>
  <Words>2257</Words>
  <Application>Microsoft Office PowerPoint</Application>
  <PresentationFormat>Widescreen</PresentationFormat>
  <Paragraphs>491</Paragraphs>
  <Slides>53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62" baseType="lpstr">
      <vt:lpstr>Aptos</vt:lpstr>
      <vt:lpstr>Aptos Narrow</vt:lpstr>
      <vt:lpstr>Arial</vt:lpstr>
      <vt:lpstr>Cambria Math</vt:lpstr>
      <vt:lpstr>Corbel</vt:lpstr>
      <vt:lpstr>Courier New</vt:lpstr>
      <vt:lpstr>Segoe UI</vt:lpstr>
      <vt:lpstr>Times New Roman</vt:lpstr>
      <vt:lpstr>Parallax</vt:lpstr>
      <vt:lpstr>Optimizing a Battery Energy Storage System for Improved Energy Market Participation</vt:lpstr>
      <vt:lpstr>Contents</vt:lpstr>
      <vt:lpstr>Background</vt:lpstr>
      <vt:lpstr>Motivation</vt:lpstr>
      <vt:lpstr>Questions...</vt:lpstr>
      <vt:lpstr>Terminology</vt:lpstr>
      <vt:lpstr>Terminology</vt:lpstr>
      <vt:lpstr>Terminology</vt:lpstr>
      <vt:lpstr>Problem Statement</vt:lpstr>
      <vt:lpstr>PowerPoint Presentation</vt:lpstr>
      <vt:lpstr>MILP Formulation</vt:lpstr>
      <vt:lpstr>Model Definitions</vt:lpstr>
      <vt:lpstr>PowerPoint Presentation</vt:lpstr>
      <vt:lpstr>Decision variables and Objective Function</vt:lpstr>
      <vt:lpstr>PowerPoint Presentation</vt:lpstr>
      <vt:lpstr>Constraints</vt:lpstr>
      <vt:lpstr>PowerPoint Presentation</vt:lpstr>
      <vt:lpstr>Constraints</vt:lpstr>
      <vt:lpstr>PowerPoint Presentation</vt:lpstr>
      <vt:lpstr>Constraints</vt:lpstr>
      <vt:lpstr>PowerPoint Presentation</vt:lpstr>
      <vt:lpstr>Key Insights</vt:lpstr>
      <vt:lpstr>Earnings</vt:lpstr>
      <vt:lpstr>PowerPoint Presentation</vt:lpstr>
      <vt:lpstr>PowerPoint Presentation</vt:lpstr>
      <vt:lpstr>PowerPoint Presentation</vt:lpstr>
      <vt:lpstr>Day Ahead vs Real Time market participation</vt:lpstr>
      <vt:lpstr>Earnings by Weekday</vt:lpstr>
      <vt:lpstr>Earnings by Season</vt:lpstr>
      <vt:lpstr>Analysis on Summer Outliers</vt:lpstr>
      <vt:lpstr>State of Charge Over Time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State of Charge Over Time</vt:lpstr>
      <vt:lpstr>PowerPoint Presentation</vt:lpstr>
      <vt:lpstr>PowerPoint Presentation</vt:lpstr>
      <vt:lpstr>Weekly Highlight: 7/10-7/17</vt:lpstr>
      <vt:lpstr>PowerPoint Presentation</vt:lpstr>
      <vt:lpstr>The battery will more often charge in RT and discharge in DA</vt:lpstr>
      <vt:lpstr>PowerPoint Presentation</vt:lpstr>
      <vt:lpstr>PowerPoint Presentation</vt:lpstr>
      <vt:lpstr>Key Decision points: When does the 5-minute planning window differ from an hourly?</vt:lpstr>
      <vt:lpstr>PowerPoint Presentation</vt:lpstr>
      <vt:lpstr>Take aways</vt:lpstr>
      <vt:lpstr>Future Research</vt:lpstr>
      <vt:lpstr>Contact info and Links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Brendan Schutte</dc:creator>
  <cp:lastModifiedBy>Brendan Schutte</cp:lastModifiedBy>
  <cp:revision>70</cp:revision>
  <dcterms:created xsi:type="dcterms:W3CDTF">2024-04-06T21:28:00Z</dcterms:created>
  <dcterms:modified xsi:type="dcterms:W3CDTF">2024-04-12T18:33:54Z</dcterms:modified>
</cp:coreProperties>
</file>